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04" r:id="rId1"/>
  </p:sldMasterIdLst>
  <p:sldIdLst>
    <p:sldId id="257" r:id="rId2"/>
    <p:sldId id="258" r:id="rId3"/>
    <p:sldId id="265" r:id="rId4"/>
    <p:sldId id="292" r:id="rId5"/>
    <p:sldId id="284" r:id="rId6"/>
    <p:sldId id="278" r:id="rId7"/>
    <p:sldId id="285" r:id="rId8"/>
    <p:sldId id="286" r:id="rId9"/>
    <p:sldId id="269" r:id="rId10"/>
    <p:sldId id="271" r:id="rId11"/>
    <p:sldId id="293" r:id="rId12"/>
    <p:sldId id="276" r:id="rId13"/>
    <p:sldId id="282" r:id="rId14"/>
    <p:sldId id="260" r:id="rId15"/>
    <p:sldId id="306" r:id="rId16"/>
    <p:sldId id="298" r:id="rId17"/>
    <p:sldId id="299" r:id="rId18"/>
    <p:sldId id="304" r:id="rId19"/>
    <p:sldId id="291" r:id="rId20"/>
    <p:sldId id="288" r:id="rId21"/>
    <p:sldId id="307" r:id="rId22"/>
  </p:sldIdLst>
  <p:sldSz cx="9144000" cy="6858000" type="screen4x3"/>
  <p:notesSz cx="6888163" cy="100203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sz="36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36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36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36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36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36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36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36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3600"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C00000"/>
    <a:srgbClr val="37451B"/>
    <a:srgbClr val="DCFDD3"/>
    <a:srgbClr val="99FA7E"/>
    <a:srgbClr val="EEF187"/>
    <a:srgbClr val="FF5050"/>
    <a:srgbClr val="FFFF00"/>
    <a:srgbClr val="283214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62" autoAdjust="0"/>
    <p:restoredTop sz="87500" autoAdjust="0"/>
  </p:normalViewPr>
  <p:slideViewPr>
    <p:cSldViewPr>
      <p:cViewPr>
        <p:scale>
          <a:sx n="100" d="100"/>
          <a:sy n="100" d="100"/>
        </p:scale>
        <p:origin x="-510" y="32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25" d="100"/>
        <a:sy n="25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#1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20BFA6D-BBEE-4D93-B2AE-12F368FAE541}" type="doc">
      <dgm:prSet loTypeId="urn:microsoft.com/office/officeart/2005/8/layout/radial6" loCatId="cycle" qsTypeId="urn:microsoft.com/office/officeart/2005/8/quickstyle/simple1#1" qsCatId="simple" csTypeId="urn:microsoft.com/office/officeart/2005/8/colors/accent1_2#1" csCatId="accent1" phldr="1"/>
      <dgm:spPr/>
      <dgm:t>
        <a:bodyPr/>
        <a:lstStyle/>
        <a:p>
          <a:endParaRPr lang="ru-RU"/>
        </a:p>
      </dgm:t>
    </dgm:pt>
    <dgm:pt modelId="{31A9AFA7-AE70-45FE-BF64-D11FE096AFCA}">
      <dgm:prSet phldrT="[Текст]" custT="1"/>
      <dgm:spPr>
        <a:solidFill>
          <a:srgbClr val="FFFF00"/>
        </a:solidFill>
        <a:ln w="44450">
          <a:solidFill>
            <a:srgbClr val="00B050"/>
          </a:solidFill>
        </a:ln>
      </dgm:spPr>
      <dgm:t>
        <a:bodyPr/>
        <a:lstStyle/>
        <a:p>
          <a:r>
            <a:rPr lang="ru-RU" sz="1800" b="1" dirty="0" smtClean="0">
              <a:solidFill>
                <a:srgbClr val="C00000"/>
              </a:solidFill>
            </a:rPr>
            <a:t>На музыкальных занятиях используются следующие виды оздоровления</a:t>
          </a:r>
          <a:endParaRPr lang="ru-RU" sz="1800" b="1" dirty="0">
            <a:solidFill>
              <a:srgbClr val="C00000"/>
            </a:solidFill>
          </a:endParaRPr>
        </a:p>
      </dgm:t>
    </dgm:pt>
    <dgm:pt modelId="{0D2DE6A4-8421-4C7F-915F-8C681E9F8D91}" type="parTrans" cxnId="{BB7BD68D-0B18-4936-A029-77739FAC5CEA}">
      <dgm:prSet/>
      <dgm:spPr/>
      <dgm:t>
        <a:bodyPr/>
        <a:lstStyle/>
        <a:p>
          <a:endParaRPr lang="ru-RU"/>
        </a:p>
      </dgm:t>
    </dgm:pt>
    <dgm:pt modelId="{38070968-5467-4875-A96D-A27C818F40F5}" type="sibTrans" cxnId="{BB7BD68D-0B18-4936-A029-77739FAC5CEA}">
      <dgm:prSet/>
      <dgm:spPr/>
      <dgm:t>
        <a:bodyPr/>
        <a:lstStyle/>
        <a:p>
          <a:endParaRPr lang="ru-RU"/>
        </a:p>
      </dgm:t>
    </dgm:pt>
    <dgm:pt modelId="{91EB4C33-7FB5-45AE-9077-8CC930984D42}">
      <dgm:prSet phldrT="[Текст]" custT="1"/>
      <dgm:spPr>
        <a:solidFill>
          <a:srgbClr val="92D050"/>
        </a:solidFill>
        <a:ln w="44450">
          <a:solidFill>
            <a:srgbClr val="FFC000"/>
          </a:solidFill>
        </a:ln>
      </dgm:spPr>
      <dgm:t>
        <a:bodyPr/>
        <a:lstStyle/>
        <a:p>
          <a:r>
            <a:rPr lang="ru-RU" sz="2000" b="1" dirty="0" smtClean="0">
              <a:solidFill>
                <a:srgbClr val="C00000"/>
              </a:solidFill>
            </a:rPr>
            <a:t>Психогим-настика</a:t>
          </a:r>
          <a:endParaRPr lang="ru-RU" sz="2000" b="1" dirty="0">
            <a:solidFill>
              <a:srgbClr val="C00000"/>
            </a:solidFill>
          </a:endParaRPr>
        </a:p>
      </dgm:t>
    </dgm:pt>
    <dgm:pt modelId="{42161FFD-46F0-4C0B-B07F-F8820148EC81}" type="parTrans" cxnId="{10C51A0B-E732-4B7E-8CE2-1903A1D90A7D}">
      <dgm:prSet/>
      <dgm:spPr/>
      <dgm:t>
        <a:bodyPr/>
        <a:lstStyle/>
        <a:p>
          <a:endParaRPr lang="ru-RU"/>
        </a:p>
      </dgm:t>
    </dgm:pt>
    <dgm:pt modelId="{905DDB87-5B1A-4EB1-A9CB-975599AECBFA}" type="sibTrans" cxnId="{10C51A0B-E732-4B7E-8CE2-1903A1D90A7D}">
      <dgm:prSet/>
      <dgm:spPr/>
      <dgm:t>
        <a:bodyPr/>
        <a:lstStyle/>
        <a:p>
          <a:endParaRPr lang="ru-RU"/>
        </a:p>
      </dgm:t>
    </dgm:pt>
    <dgm:pt modelId="{B5D2D88F-C62B-43F1-9320-876F068F4A44}">
      <dgm:prSet phldrT="[Текст]" custT="1"/>
      <dgm:spPr>
        <a:solidFill>
          <a:srgbClr val="92D050"/>
        </a:solidFill>
        <a:ln w="44450">
          <a:solidFill>
            <a:srgbClr val="FFC000"/>
          </a:solidFill>
        </a:ln>
      </dgm:spPr>
      <dgm:t>
        <a:bodyPr/>
        <a:lstStyle/>
        <a:p>
          <a:r>
            <a:rPr lang="ru-RU" sz="1600" b="1" dirty="0" smtClean="0">
              <a:solidFill>
                <a:srgbClr val="C00000"/>
              </a:solidFill>
            </a:rPr>
            <a:t>Дыхательная гимнастика</a:t>
          </a:r>
          <a:endParaRPr lang="ru-RU" sz="1600" b="1" dirty="0">
            <a:solidFill>
              <a:srgbClr val="C00000"/>
            </a:solidFill>
          </a:endParaRPr>
        </a:p>
      </dgm:t>
    </dgm:pt>
    <dgm:pt modelId="{8D898374-D746-4A06-8AC0-2DE0CFF78684}" type="parTrans" cxnId="{0D766356-BD3A-4C22-8C3C-DBD79348623A}">
      <dgm:prSet/>
      <dgm:spPr/>
      <dgm:t>
        <a:bodyPr/>
        <a:lstStyle/>
        <a:p>
          <a:endParaRPr lang="ru-RU"/>
        </a:p>
      </dgm:t>
    </dgm:pt>
    <dgm:pt modelId="{4FCF20F6-ED89-49DA-B703-754A772959FC}" type="sibTrans" cxnId="{0D766356-BD3A-4C22-8C3C-DBD79348623A}">
      <dgm:prSet/>
      <dgm:spPr/>
      <dgm:t>
        <a:bodyPr/>
        <a:lstStyle/>
        <a:p>
          <a:endParaRPr lang="ru-RU"/>
        </a:p>
      </dgm:t>
    </dgm:pt>
    <dgm:pt modelId="{BC03CF14-21DA-4685-9C19-D3BF2CE333E1}">
      <dgm:prSet phldrT="[Текст]" custT="1"/>
      <dgm:spPr>
        <a:solidFill>
          <a:srgbClr val="92D050"/>
        </a:solidFill>
        <a:ln w="44450">
          <a:solidFill>
            <a:srgbClr val="FFC000"/>
          </a:solidFill>
        </a:ln>
      </dgm:spPr>
      <dgm:t>
        <a:bodyPr/>
        <a:lstStyle/>
        <a:p>
          <a:r>
            <a:rPr lang="ru-RU" sz="1800" b="1" dirty="0" err="1" smtClean="0">
              <a:solidFill>
                <a:srgbClr val="C00000"/>
              </a:solidFill>
            </a:rPr>
            <a:t>Фонопеди</a:t>
          </a:r>
          <a:r>
            <a:rPr lang="ru-RU" sz="1800" b="1" dirty="0" smtClean="0">
              <a:solidFill>
                <a:srgbClr val="C00000"/>
              </a:solidFill>
            </a:rPr>
            <a:t>- </a:t>
          </a:r>
          <a:r>
            <a:rPr lang="ru-RU" sz="1800" b="1" dirty="0" err="1" smtClean="0">
              <a:solidFill>
                <a:srgbClr val="C00000"/>
              </a:solidFill>
            </a:rPr>
            <a:t>ческие</a:t>
          </a:r>
          <a:r>
            <a:rPr lang="ru-RU" sz="1800" b="1" dirty="0" smtClean="0">
              <a:solidFill>
                <a:srgbClr val="C00000"/>
              </a:solidFill>
            </a:rPr>
            <a:t> упражнения</a:t>
          </a:r>
          <a:endParaRPr lang="ru-RU" sz="1800" b="1" dirty="0">
            <a:solidFill>
              <a:srgbClr val="C00000"/>
            </a:solidFill>
          </a:endParaRPr>
        </a:p>
      </dgm:t>
    </dgm:pt>
    <dgm:pt modelId="{F75BDEE6-295C-40A7-8E3D-27931C6304C4}" type="parTrans" cxnId="{E0156E86-2E50-427D-B3A9-8B420C81908F}">
      <dgm:prSet/>
      <dgm:spPr/>
      <dgm:t>
        <a:bodyPr/>
        <a:lstStyle/>
        <a:p>
          <a:endParaRPr lang="ru-RU"/>
        </a:p>
      </dgm:t>
    </dgm:pt>
    <dgm:pt modelId="{762B4FCD-C108-4427-857E-2ADA6AF2E167}" type="sibTrans" cxnId="{E0156E86-2E50-427D-B3A9-8B420C81908F}">
      <dgm:prSet/>
      <dgm:spPr/>
      <dgm:t>
        <a:bodyPr/>
        <a:lstStyle/>
        <a:p>
          <a:endParaRPr lang="ru-RU"/>
        </a:p>
      </dgm:t>
    </dgm:pt>
    <dgm:pt modelId="{AB8A5D60-E43F-4F5E-BCCE-034A01E7F421}">
      <dgm:prSet phldrT="[Текст]" custT="1"/>
      <dgm:spPr>
        <a:solidFill>
          <a:srgbClr val="92D050"/>
        </a:solidFill>
        <a:ln w="44450">
          <a:solidFill>
            <a:srgbClr val="FFC000"/>
          </a:solidFill>
        </a:ln>
      </dgm:spPr>
      <dgm:t>
        <a:bodyPr/>
        <a:lstStyle/>
        <a:p>
          <a:endParaRPr lang="ru-RU" sz="2800" b="1" dirty="0" smtClean="0">
            <a:solidFill>
              <a:srgbClr val="C00000"/>
            </a:solidFill>
          </a:endParaRPr>
        </a:p>
        <a:p>
          <a:r>
            <a:rPr lang="ru-RU" sz="2000" b="1" dirty="0" err="1" smtClean="0">
              <a:solidFill>
                <a:srgbClr val="C00000"/>
              </a:solidFill>
            </a:rPr>
            <a:t>Ритмопласти</a:t>
          </a:r>
          <a:r>
            <a:rPr lang="ru-RU" sz="2000" b="1" dirty="0" smtClean="0">
              <a:solidFill>
                <a:srgbClr val="C00000"/>
              </a:solidFill>
            </a:rPr>
            <a:t>-ка</a:t>
          </a:r>
        </a:p>
        <a:p>
          <a:endParaRPr lang="ru-RU" sz="1600" dirty="0"/>
        </a:p>
      </dgm:t>
    </dgm:pt>
    <dgm:pt modelId="{82D5803E-A9DB-48CF-A115-FB75438BF53D}" type="parTrans" cxnId="{1A8061CB-CF90-403A-B7AA-822F1F00A8E5}">
      <dgm:prSet/>
      <dgm:spPr/>
      <dgm:t>
        <a:bodyPr/>
        <a:lstStyle/>
        <a:p>
          <a:endParaRPr lang="ru-RU"/>
        </a:p>
      </dgm:t>
    </dgm:pt>
    <dgm:pt modelId="{B9700828-D6C3-4A58-82EE-B2FFBF12CAAF}" type="sibTrans" cxnId="{1A8061CB-CF90-403A-B7AA-822F1F00A8E5}">
      <dgm:prSet/>
      <dgm:spPr/>
      <dgm:t>
        <a:bodyPr/>
        <a:lstStyle/>
        <a:p>
          <a:endParaRPr lang="ru-RU"/>
        </a:p>
      </dgm:t>
    </dgm:pt>
    <dgm:pt modelId="{1A86F132-18EA-44DF-AD9C-E40A78964352}">
      <dgm:prSet custT="1"/>
      <dgm:spPr>
        <a:solidFill>
          <a:srgbClr val="92D050"/>
        </a:solidFill>
        <a:ln w="44450">
          <a:solidFill>
            <a:srgbClr val="FFC000"/>
          </a:solidFill>
        </a:ln>
      </dgm:spPr>
      <dgm:t>
        <a:bodyPr/>
        <a:lstStyle/>
        <a:p>
          <a:r>
            <a:rPr lang="ru-RU" sz="2000" b="1" dirty="0" smtClean="0">
              <a:solidFill>
                <a:srgbClr val="C00000"/>
              </a:solidFill>
            </a:rPr>
            <a:t>Речь с движением</a:t>
          </a:r>
          <a:endParaRPr lang="ru-RU" sz="2000" b="1" dirty="0">
            <a:solidFill>
              <a:srgbClr val="C00000"/>
            </a:solidFill>
          </a:endParaRPr>
        </a:p>
      </dgm:t>
    </dgm:pt>
    <dgm:pt modelId="{8A702DEB-F5C1-430E-941E-8C2245DB53A6}" type="parTrans" cxnId="{5AE70616-5B3A-46FE-9070-3981657F12E3}">
      <dgm:prSet/>
      <dgm:spPr/>
      <dgm:t>
        <a:bodyPr/>
        <a:lstStyle/>
        <a:p>
          <a:endParaRPr lang="ru-RU"/>
        </a:p>
      </dgm:t>
    </dgm:pt>
    <dgm:pt modelId="{1C14A918-F1BE-4AEC-AA42-50B16D0DFE91}" type="sibTrans" cxnId="{5AE70616-5B3A-46FE-9070-3981657F12E3}">
      <dgm:prSet/>
      <dgm:spPr/>
      <dgm:t>
        <a:bodyPr/>
        <a:lstStyle/>
        <a:p>
          <a:endParaRPr lang="ru-RU"/>
        </a:p>
      </dgm:t>
    </dgm:pt>
    <dgm:pt modelId="{A4AD6EF9-4581-4722-B243-EBD09E2D2CF3}">
      <dgm:prSet custT="1"/>
      <dgm:spPr>
        <a:solidFill>
          <a:srgbClr val="92D050"/>
        </a:solidFill>
        <a:ln w="44450">
          <a:solidFill>
            <a:srgbClr val="FFC000"/>
          </a:solidFill>
        </a:ln>
      </dgm:spPr>
      <dgm:t>
        <a:bodyPr/>
        <a:lstStyle/>
        <a:p>
          <a:r>
            <a:rPr lang="ru-RU" sz="2000" b="1" dirty="0" smtClean="0">
              <a:solidFill>
                <a:srgbClr val="C00000"/>
              </a:solidFill>
            </a:rPr>
            <a:t>Пальчиковая гимнастика</a:t>
          </a:r>
          <a:endParaRPr lang="ru-RU" sz="2000" b="1" dirty="0">
            <a:solidFill>
              <a:srgbClr val="C00000"/>
            </a:solidFill>
          </a:endParaRPr>
        </a:p>
      </dgm:t>
    </dgm:pt>
    <dgm:pt modelId="{8D4C3B0B-A150-4721-8AF9-733DE5A74E3F}" type="parTrans" cxnId="{8532C76D-5D85-4AE7-B718-DC3A1CA25182}">
      <dgm:prSet/>
      <dgm:spPr/>
      <dgm:t>
        <a:bodyPr/>
        <a:lstStyle/>
        <a:p>
          <a:endParaRPr lang="ru-RU"/>
        </a:p>
      </dgm:t>
    </dgm:pt>
    <dgm:pt modelId="{7C570C2B-F6AF-4550-BE50-BB0DDF1D308D}" type="sibTrans" cxnId="{8532C76D-5D85-4AE7-B718-DC3A1CA25182}">
      <dgm:prSet/>
      <dgm:spPr/>
      <dgm:t>
        <a:bodyPr/>
        <a:lstStyle/>
        <a:p>
          <a:endParaRPr lang="ru-RU"/>
        </a:p>
      </dgm:t>
    </dgm:pt>
    <dgm:pt modelId="{1BDE6581-ADB1-4D53-929A-0D3AC4326725}">
      <dgm:prSet custT="1"/>
      <dgm:spPr>
        <a:solidFill>
          <a:srgbClr val="92D050"/>
        </a:solidFill>
        <a:ln w="44450">
          <a:solidFill>
            <a:srgbClr val="FFC000"/>
          </a:solidFill>
        </a:ln>
      </dgm:spPr>
      <dgm:t>
        <a:bodyPr/>
        <a:lstStyle/>
        <a:p>
          <a:r>
            <a:rPr lang="ru-RU" sz="1800" b="1" dirty="0" smtClean="0">
              <a:solidFill>
                <a:srgbClr val="C00000"/>
              </a:solidFill>
            </a:rPr>
            <a:t>Артикуляци-онная гимнастика</a:t>
          </a:r>
          <a:endParaRPr lang="ru-RU" sz="1800" dirty="0">
            <a:solidFill>
              <a:srgbClr val="C00000"/>
            </a:solidFill>
          </a:endParaRPr>
        </a:p>
      </dgm:t>
    </dgm:pt>
    <dgm:pt modelId="{5402643A-56A3-4AE6-9C37-7E74DE12366A}" type="parTrans" cxnId="{B1419BB8-84DE-44C5-9FDB-F81524EECBD6}">
      <dgm:prSet/>
      <dgm:spPr/>
      <dgm:t>
        <a:bodyPr/>
        <a:lstStyle/>
        <a:p>
          <a:endParaRPr lang="ru-RU"/>
        </a:p>
      </dgm:t>
    </dgm:pt>
    <dgm:pt modelId="{23C92554-8B02-4977-B2E7-A9CBA3C2FDEF}" type="sibTrans" cxnId="{B1419BB8-84DE-44C5-9FDB-F81524EECBD6}">
      <dgm:prSet/>
      <dgm:spPr/>
      <dgm:t>
        <a:bodyPr/>
        <a:lstStyle/>
        <a:p>
          <a:endParaRPr lang="ru-RU"/>
        </a:p>
      </dgm:t>
    </dgm:pt>
    <dgm:pt modelId="{2E891634-B61E-4759-B832-DCCD13D2168B}" type="pres">
      <dgm:prSet presAssocID="{B20BFA6D-BBEE-4D93-B2AE-12F368FAE541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8940C03-22E0-4BFB-BBCE-0C414CFB4577}" type="pres">
      <dgm:prSet presAssocID="{31A9AFA7-AE70-45FE-BF64-D11FE096AFCA}" presName="centerShape" presStyleLbl="node0" presStyleIdx="0" presStyleCnt="1" custScaleX="153408" custLinFactNeighborX="-365" custLinFactNeighborY="-4660"/>
      <dgm:spPr/>
      <dgm:t>
        <a:bodyPr/>
        <a:lstStyle/>
        <a:p>
          <a:endParaRPr lang="ru-RU"/>
        </a:p>
      </dgm:t>
    </dgm:pt>
    <dgm:pt modelId="{F63CDC14-DDA6-411C-830C-2A37D082DD6A}" type="pres">
      <dgm:prSet presAssocID="{1A86F132-18EA-44DF-AD9C-E40A78964352}" presName="node" presStyleLbl="node1" presStyleIdx="0" presStyleCnt="7" custScaleX="167523" custRadScaleRad="99842" custRadScaleInc="-529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45D785F-4B4E-4487-A4B2-86C1AC92C0F7}" type="pres">
      <dgm:prSet presAssocID="{1A86F132-18EA-44DF-AD9C-E40A78964352}" presName="dummy" presStyleCnt="0"/>
      <dgm:spPr/>
    </dgm:pt>
    <dgm:pt modelId="{2CE93826-A52F-4FAA-B59E-EDB32E74A193}" type="pres">
      <dgm:prSet presAssocID="{1C14A918-F1BE-4AEC-AA42-50B16D0DFE91}" presName="sibTrans" presStyleLbl="sibTrans2D1" presStyleIdx="0" presStyleCnt="7"/>
      <dgm:spPr/>
      <dgm:t>
        <a:bodyPr/>
        <a:lstStyle/>
        <a:p>
          <a:endParaRPr lang="ru-RU"/>
        </a:p>
      </dgm:t>
    </dgm:pt>
    <dgm:pt modelId="{73CAC489-C19A-4319-B5C9-01A75C5B1623}" type="pres">
      <dgm:prSet presAssocID="{A4AD6EF9-4581-4722-B243-EBD09E2D2CF3}" presName="node" presStyleLbl="node1" presStyleIdx="1" presStyleCnt="7" custScaleX="188308" custRadScaleRad="137695" custRadScaleInc="2650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28B00DB-AD45-4766-A0C7-44C36F720C03}" type="pres">
      <dgm:prSet presAssocID="{A4AD6EF9-4581-4722-B243-EBD09E2D2CF3}" presName="dummy" presStyleCnt="0"/>
      <dgm:spPr/>
    </dgm:pt>
    <dgm:pt modelId="{98A3C0A5-F361-4D9F-975F-3FB7880DD97B}" type="pres">
      <dgm:prSet presAssocID="{7C570C2B-F6AF-4550-BE50-BB0DDF1D308D}" presName="sibTrans" presStyleLbl="sibTrans2D1" presStyleIdx="1" presStyleCnt="7"/>
      <dgm:spPr/>
      <dgm:t>
        <a:bodyPr/>
        <a:lstStyle/>
        <a:p>
          <a:endParaRPr lang="ru-RU"/>
        </a:p>
      </dgm:t>
    </dgm:pt>
    <dgm:pt modelId="{922F3543-30B5-419D-9C08-FD934FF335AF}" type="pres">
      <dgm:prSet presAssocID="{91EB4C33-7FB5-45AE-9077-8CC930984D42}" presName="node" presStyleLbl="node1" presStyleIdx="2" presStyleCnt="7" custScaleX="152995" custRadScaleRad="133759" custRadScaleInc="-6979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D396C42-9DCE-45E5-96F0-C945BFF64707}" type="pres">
      <dgm:prSet presAssocID="{91EB4C33-7FB5-45AE-9077-8CC930984D42}" presName="dummy" presStyleCnt="0"/>
      <dgm:spPr/>
    </dgm:pt>
    <dgm:pt modelId="{C6500616-EFD3-4C59-8004-BBC2B1E0E1D2}" type="pres">
      <dgm:prSet presAssocID="{905DDB87-5B1A-4EB1-A9CB-975599AECBFA}" presName="sibTrans" presStyleLbl="sibTrans2D1" presStyleIdx="2" presStyleCnt="7"/>
      <dgm:spPr/>
      <dgm:t>
        <a:bodyPr/>
        <a:lstStyle/>
        <a:p>
          <a:endParaRPr lang="ru-RU"/>
        </a:p>
      </dgm:t>
    </dgm:pt>
    <dgm:pt modelId="{C0E56077-D4DB-4A05-9F8D-6C299F953457}" type="pres">
      <dgm:prSet presAssocID="{B5D2D88F-C62B-43F1-9320-876F068F4A44}" presName="node" presStyleLbl="node1" presStyleIdx="3" presStyleCnt="7" custScaleX="163982" custRadScaleRad="105544" custRadScaleInc="-6418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85378F0-A55F-4567-91A8-949A320D4F98}" type="pres">
      <dgm:prSet presAssocID="{B5D2D88F-C62B-43F1-9320-876F068F4A44}" presName="dummy" presStyleCnt="0"/>
      <dgm:spPr/>
    </dgm:pt>
    <dgm:pt modelId="{1085AA7B-6A57-4FF6-A6CF-DB13A2618EEC}" type="pres">
      <dgm:prSet presAssocID="{4FCF20F6-ED89-49DA-B703-754A772959FC}" presName="sibTrans" presStyleLbl="sibTrans2D1" presStyleIdx="3" presStyleCnt="7"/>
      <dgm:spPr/>
      <dgm:t>
        <a:bodyPr/>
        <a:lstStyle/>
        <a:p>
          <a:endParaRPr lang="ru-RU"/>
        </a:p>
      </dgm:t>
    </dgm:pt>
    <dgm:pt modelId="{4A417DAB-2A5F-452E-96FD-5E61A58C4E99}" type="pres">
      <dgm:prSet presAssocID="{1BDE6581-ADB1-4D53-929A-0D3AC4326725}" presName="node" presStyleLbl="node1" presStyleIdx="4" presStyleCnt="7" custScaleX="16255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BBD9C99-8F95-47FE-B222-7D3426C3400C}" type="pres">
      <dgm:prSet presAssocID="{1BDE6581-ADB1-4D53-929A-0D3AC4326725}" presName="dummy" presStyleCnt="0"/>
      <dgm:spPr/>
    </dgm:pt>
    <dgm:pt modelId="{0547E58E-A26F-41FD-97DF-12A73BD8BB37}" type="pres">
      <dgm:prSet presAssocID="{23C92554-8B02-4977-B2E7-A9CBA3C2FDEF}" presName="sibTrans" presStyleLbl="sibTrans2D1" presStyleIdx="4" presStyleCnt="7"/>
      <dgm:spPr/>
      <dgm:t>
        <a:bodyPr/>
        <a:lstStyle/>
        <a:p>
          <a:endParaRPr lang="ru-RU"/>
        </a:p>
      </dgm:t>
    </dgm:pt>
    <dgm:pt modelId="{F06C4207-FD7A-4C01-8508-FDA7B00EE98F}" type="pres">
      <dgm:prSet presAssocID="{BC03CF14-21DA-4685-9C19-D3BF2CE333E1}" presName="node" presStyleLbl="node1" presStyleIdx="5" presStyleCnt="7" custScaleX="173488" custRadScaleRad="126086" custRadScaleInc="5383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56CE9C7-96AD-4D8E-B2B4-B471E4B24ED8}" type="pres">
      <dgm:prSet presAssocID="{BC03CF14-21DA-4685-9C19-D3BF2CE333E1}" presName="dummy" presStyleCnt="0"/>
      <dgm:spPr/>
    </dgm:pt>
    <dgm:pt modelId="{DD91767E-7EE5-4651-957C-1D00A2A51471}" type="pres">
      <dgm:prSet presAssocID="{762B4FCD-C108-4427-857E-2ADA6AF2E167}" presName="sibTrans" presStyleLbl="sibTrans2D1" presStyleIdx="5" presStyleCnt="7"/>
      <dgm:spPr/>
      <dgm:t>
        <a:bodyPr/>
        <a:lstStyle/>
        <a:p>
          <a:endParaRPr lang="ru-RU"/>
        </a:p>
      </dgm:t>
    </dgm:pt>
    <dgm:pt modelId="{00A8ADB6-1E4F-4967-8D89-068AD0161EC7}" type="pres">
      <dgm:prSet presAssocID="{AB8A5D60-E43F-4F5E-BCCE-034A01E7F421}" presName="node" presStyleLbl="node1" presStyleIdx="6" presStyleCnt="7" custScaleX="184273" custRadScaleRad="127603" custRadScaleInc="204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7ECD04E-1E6A-4F18-AD40-FE5A212B4B51}" type="pres">
      <dgm:prSet presAssocID="{AB8A5D60-E43F-4F5E-BCCE-034A01E7F421}" presName="dummy" presStyleCnt="0"/>
      <dgm:spPr/>
    </dgm:pt>
    <dgm:pt modelId="{B7156908-7DF7-4A85-9748-E29E68982526}" type="pres">
      <dgm:prSet presAssocID="{B9700828-D6C3-4A58-82EE-B2FFBF12CAAF}" presName="sibTrans" presStyleLbl="sibTrans2D1" presStyleIdx="6" presStyleCnt="7"/>
      <dgm:spPr/>
      <dgm:t>
        <a:bodyPr/>
        <a:lstStyle/>
        <a:p>
          <a:endParaRPr lang="ru-RU"/>
        </a:p>
      </dgm:t>
    </dgm:pt>
  </dgm:ptLst>
  <dgm:cxnLst>
    <dgm:cxn modelId="{10C51A0B-E732-4B7E-8CE2-1903A1D90A7D}" srcId="{31A9AFA7-AE70-45FE-BF64-D11FE096AFCA}" destId="{91EB4C33-7FB5-45AE-9077-8CC930984D42}" srcOrd="2" destOrd="0" parTransId="{42161FFD-46F0-4C0B-B07F-F8820148EC81}" sibTransId="{905DDB87-5B1A-4EB1-A9CB-975599AECBFA}"/>
    <dgm:cxn modelId="{99EC36B4-0B95-4C16-86C1-8B32BE1A561E}" type="presOf" srcId="{31A9AFA7-AE70-45FE-BF64-D11FE096AFCA}" destId="{08940C03-22E0-4BFB-BBCE-0C414CFB4577}" srcOrd="0" destOrd="0" presId="urn:microsoft.com/office/officeart/2005/8/layout/radial6"/>
    <dgm:cxn modelId="{8532C76D-5D85-4AE7-B718-DC3A1CA25182}" srcId="{31A9AFA7-AE70-45FE-BF64-D11FE096AFCA}" destId="{A4AD6EF9-4581-4722-B243-EBD09E2D2CF3}" srcOrd="1" destOrd="0" parTransId="{8D4C3B0B-A150-4721-8AF9-733DE5A74E3F}" sibTransId="{7C570C2B-F6AF-4550-BE50-BB0DDF1D308D}"/>
    <dgm:cxn modelId="{AF3637DB-D47E-4ACD-A88D-F7F2DD13DDBD}" type="presOf" srcId="{B9700828-D6C3-4A58-82EE-B2FFBF12CAAF}" destId="{B7156908-7DF7-4A85-9748-E29E68982526}" srcOrd="0" destOrd="0" presId="urn:microsoft.com/office/officeart/2005/8/layout/radial6"/>
    <dgm:cxn modelId="{D3738678-B06D-4788-AADE-0A34D3083F06}" type="presOf" srcId="{B5D2D88F-C62B-43F1-9320-876F068F4A44}" destId="{C0E56077-D4DB-4A05-9F8D-6C299F953457}" srcOrd="0" destOrd="0" presId="urn:microsoft.com/office/officeart/2005/8/layout/radial6"/>
    <dgm:cxn modelId="{B9838C3A-E134-42E5-A11B-2E6EEE1D7F58}" type="presOf" srcId="{A4AD6EF9-4581-4722-B243-EBD09E2D2CF3}" destId="{73CAC489-C19A-4319-B5C9-01A75C5B1623}" srcOrd="0" destOrd="0" presId="urn:microsoft.com/office/officeart/2005/8/layout/radial6"/>
    <dgm:cxn modelId="{B1419BB8-84DE-44C5-9FDB-F81524EECBD6}" srcId="{31A9AFA7-AE70-45FE-BF64-D11FE096AFCA}" destId="{1BDE6581-ADB1-4D53-929A-0D3AC4326725}" srcOrd="4" destOrd="0" parTransId="{5402643A-56A3-4AE6-9C37-7E74DE12366A}" sibTransId="{23C92554-8B02-4977-B2E7-A9CBA3C2FDEF}"/>
    <dgm:cxn modelId="{397A5F48-54FF-44B5-9DF9-F9ABC5207490}" type="presOf" srcId="{1A86F132-18EA-44DF-AD9C-E40A78964352}" destId="{F63CDC14-DDA6-411C-830C-2A37D082DD6A}" srcOrd="0" destOrd="0" presId="urn:microsoft.com/office/officeart/2005/8/layout/radial6"/>
    <dgm:cxn modelId="{B49D6A86-725E-44CF-BEF8-4BFAC924E412}" type="presOf" srcId="{762B4FCD-C108-4427-857E-2ADA6AF2E167}" destId="{DD91767E-7EE5-4651-957C-1D00A2A51471}" srcOrd="0" destOrd="0" presId="urn:microsoft.com/office/officeart/2005/8/layout/radial6"/>
    <dgm:cxn modelId="{678DB48C-0CAB-4DDA-875B-F3AF16B7AEE9}" type="presOf" srcId="{1BDE6581-ADB1-4D53-929A-0D3AC4326725}" destId="{4A417DAB-2A5F-452E-96FD-5E61A58C4E99}" srcOrd="0" destOrd="0" presId="urn:microsoft.com/office/officeart/2005/8/layout/radial6"/>
    <dgm:cxn modelId="{3222A3F0-7EC0-43C8-A15B-BBFAA062E765}" type="presOf" srcId="{1C14A918-F1BE-4AEC-AA42-50B16D0DFE91}" destId="{2CE93826-A52F-4FAA-B59E-EDB32E74A193}" srcOrd="0" destOrd="0" presId="urn:microsoft.com/office/officeart/2005/8/layout/radial6"/>
    <dgm:cxn modelId="{21483957-4696-43D1-B829-EFF37570D8A5}" type="presOf" srcId="{AB8A5D60-E43F-4F5E-BCCE-034A01E7F421}" destId="{00A8ADB6-1E4F-4967-8D89-068AD0161EC7}" srcOrd="0" destOrd="0" presId="urn:microsoft.com/office/officeart/2005/8/layout/radial6"/>
    <dgm:cxn modelId="{1A8061CB-CF90-403A-B7AA-822F1F00A8E5}" srcId="{31A9AFA7-AE70-45FE-BF64-D11FE096AFCA}" destId="{AB8A5D60-E43F-4F5E-BCCE-034A01E7F421}" srcOrd="6" destOrd="0" parTransId="{82D5803E-A9DB-48CF-A115-FB75438BF53D}" sibTransId="{B9700828-D6C3-4A58-82EE-B2FFBF12CAAF}"/>
    <dgm:cxn modelId="{07FB58EB-8ED3-4E0A-8014-04C45A89AEFB}" type="presOf" srcId="{91EB4C33-7FB5-45AE-9077-8CC930984D42}" destId="{922F3543-30B5-419D-9C08-FD934FF335AF}" srcOrd="0" destOrd="0" presId="urn:microsoft.com/office/officeart/2005/8/layout/radial6"/>
    <dgm:cxn modelId="{DBBB4171-F9AC-484B-B1CE-8CAFA4B93603}" type="presOf" srcId="{7C570C2B-F6AF-4550-BE50-BB0DDF1D308D}" destId="{98A3C0A5-F361-4D9F-975F-3FB7880DD97B}" srcOrd="0" destOrd="0" presId="urn:microsoft.com/office/officeart/2005/8/layout/radial6"/>
    <dgm:cxn modelId="{37DA35B9-EC02-4604-B931-B75A66EE99CC}" type="presOf" srcId="{23C92554-8B02-4977-B2E7-A9CBA3C2FDEF}" destId="{0547E58E-A26F-41FD-97DF-12A73BD8BB37}" srcOrd="0" destOrd="0" presId="urn:microsoft.com/office/officeart/2005/8/layout/radial6"/>
    <dgm:cxn modelId="{0D766356-BD3A-4C22-8C3C-DBD79348623A}" srcId="{31A9AFA7-AE70-45FE-BF64-D11FE096AFCA}" destId="{B5D2D88F-C62B-43F1-9320-876F068F4A44}" srcOrd="3" destOrd="0" parTransId="{8D898374-D746-4A06-8AC0-2DE0CFF78684}" sibTransId="{4FCF20F6-ED89-49DA-B703-754A772959FC}"/>
    <dgm:cxn modelId="{BB7BD68D-0B18-4936-A029-77739FAC5CEA}" srcId="{B20BFA6D-BBEE-4D93-B2AE-12F368FAE541}" destId="{31A9AFA7-AE70-45FE-BF64-D11FE096AFCA}" srcOrd="0" destOrd="0" parTransId="{0D2DE6A4-8421-4C7F-915F-8C681E9F8D91}" sibTransId="{38070968-5467-4875-A96D-A27C818F40F5}"/>
    <dgm:cxn modelId="{E0156E86-2E50-427D-B3A9-8B420C81908F}" srcId="{31A9AFA7-AE70-45FE-BF64-D11FE096AFCA}" destId="{BC03CF14-21DA-4685-9C19-D3BF2CE333E1}" srcOrd="5" destOrd="0" parTransId="{F75BDEE6-295C-40A7-8E3D-27931C6304C4}" sibTransId="{762B4FCD-C108-4427-857E-2ADA6AF2E167}"/>
    <dgm:cxn modelId="{67568E96-7A0C-4348-9EA5-96804F1A9C4C}" type="presOf" srcId="{B20BFA6D-BBEE-4D93-B2AE-12F368FAE541}" destId="{2E891634-B61E-4759-B832-DCCD13D2168B}" srcOrd="0" destOrd="0" presId="urn:microsoft.com/office/officeart/2005/8/layout/radial6"/>
    <dgm:cxn modelId="{5FDEB27A-7172-47B7-8330-522E839D8DDF}" type="presOf" srcId="{BC03CF14-21DA-4685-9C19-D3BF2CE333E1}" destId="{F06C4207-FD7A-4C01-8508-FDA7B00EE98F}" srcOrd="0" destOrd="0" presId="urn:microsoft.com/office/officeart/2005/8/layout/radial6"/>
    <dgm:cxn modelId="{E738BB2D-3933-49CB-A0C0-6B6719644CA5}" type="presOf" srcId="{905DDB87-5B1A-4EB1-A9CB-975599AECBFA}" destId="{C6500616-EFD3-4C59-8004-BBC2B1E0E1D2}" srcOrd="0" destOrd="0" presId="urn:microsoft.com/office/officeart/2005/8/layout/radial6"/>
    <dgm:cxn modelId="{59992FE3-AD88-4F14-99E5-A6D4137E1EA5}" type="presOf" srcId="{4FCF20F6-ED89-49DA-B703-754A772959FC}" destId="{1085AA7B-6A57-4FF6-A6CF-DB13A2618EEC}" srcOrd="0" destOrd="0" presId="urn:microsoft.com/office/officeart/2005/8/layout/radial6"/>
    <dgm:cxn modelId="{5AE70616-5B3A-46FE-9070-3981657F12E3}" srcId="{31A9AFA7-AE70-45FE-BF64-D11FE096AFCA}" destId="{1A86F132-18EA-44DF-AD9C-E40A78964352}" srcOrd="0" destOrd="0" parTransId="{8A702DEB-F5C1-430E-941E-8C2245DB53A6}" sibTransId="{1C14A918-F1BE-4AEC-AA42-50B16D0DFE91}"/>
    <dgm:cxn modelId="{53E4A23A-15AB-4CAA-B3AD-420247666BFA}" type="presParOf" srcId="{2E891634-B61E-4759-B832-DCCD13D2168B}" destId="{08940C03-22E0-4BFB-BBCE-0C414CFB4577}" srcOrd="0" destOrd="0" presId="urn:microsoft.com/office/officeart/2005/8/layout/radial6"/>
    <dgm:cxn modelId="{B78FDF5A-7F54-4720-97B1-7CD55652B3AD}" type="presParOf" srcId="{2E891634-B61E-4759-B832-DCCD13D2168B}" destId="{F63CDC14-DDA6-411C-830C-2A37D082DD6A}" srcOrd="1" destOrd="0" presId="urn:microsoft.com/office/officeart/2005/8/layout/radial6"/>
    <dgm:cxn modelId="{D9144F0E-695D-4FE9-8034-E8D6CFDBAF46}" type="presParOf" srcId="{2E891634-B61E-4759-B832-DCCD13D2168B}" destId="{B45D785F-4B4E-4487-A4B2-86C1AC92C0F7}" srcOrd="2" destOrd="0" presId="urn:microsoft.com/office/officeart/2005/8/layout/radial6"/>
    <dgm:cxn modelId="{D6394A65-3230-452D-84AA-0C9172E3ADF0}" type="presParOf" srcId="{2E891634-B61E-4759-B832-DCCD13D2168B}" destId="{2CE93826-A52F-4FAA-B59E-EDB32E74A193}" srcOrd="3" destOrd="0" presId="urn:microsoft.com/office/officeart/2005/8/layout/radial6"/>
    <dgm:cxn modelId="{1AE17955-B85A-4AFC-9D65-DE5D0C392DB3}" type="presParOf" srcId="{2E891634-B61E-4759-B832-DCCD13D2168B}" destId="{73CAC489-C19A-4319-B5C9-01A75C5B1623}" srcOrd="4" destOrd="0" presId="urn:microsoft.com/office/officeart/2005/8/layout/radial6"/>
    <dgm:cxn modelId="{29D917F6-17D6-4CC6-BB62-048E187E25A2}" type="presParOf" srcId="{2E891634-B61E-4759-B832-DCCD13D2168B}" destId="{828B00DB-AD45-4766-A0C7-44C36F720C03}" srcOrd="5" destOrd="0" presId="urn:microsoft.com/office/officeart/2005/8/layout/radial6"/>
    <dgm:cxn modelId="{AD539415-E239-4942-A9BD-5C58F540DECC}" type="presParOf" srcId="{2E891634-B61E-4759-B832-DCCD13D2168B}" destId="{98A3C0A5-F361-4D9F-975F-3FB7880DD97B}" srcOrd="6" destOrd="0" presId="urn:microsoft.com/office/officeart/2005/8/layout/radial6"/>
    <dgm:cxn modelId="{C6252D66-B560-4F1E-B151-82B8ED3BC4A9}" type="presParOf" srcId="{2E891634-B61E-4759-B832-DCCD13D2168B}" destId="{922F3543-30B5-419D-9C08-FD934FF335AF}" srcOrd="7" destOrd="0" presId="urn:microsoft.com/office/officeart/2005/8/layout/radial6"/>
    <dgm:cxn modelId="{079C36DA-9779-4340-854F-F9AFC60360D6}" type="presParOf" srcId="{2E891634-B61E-4759-B832-DCCD13D2168B}" destId="{9D396C42-9DCE-45E5-96F0-C945BFF64707}" srcOrd="8" destOrd="0" presId="urn:microsoft.com/office/officeart/2005/8/layout/radial6"/>
    <dgm:cxn modelId="{311FF4D1-6EF4-4353-91B2-81FF7DB9D05B}" type="presParOf" srcId="{2E891634-B61E-4759-B832-DCCD13D2168B}" destId="{C6500616-EFD3-4C59-8004-BBC2B1E0E1D2}" srcOrd="9" destOrd="0" presId="urn:microsoft.com/office/officeart/2005/8/layout/radial6"/>
    <dgm:cxn modelId="{26A49DD6-156A-48A1-8C2D-002911925BF3}" type="presParOf" srcId="{2E891634-B61E-4759-B832-DCCD13D2168B}" destId="{C0E56077-D4DB-4A05-9F8D-6C299F953457}" srcOrd="10" destOrd="0" presId="urn:microsoft.com/office/officeart/2005/8/layout/radial6"/>
    <dgm:cxn modelId="{18B3E0BE-50BC-491D-A772-E5C4CD6B0E70}" type="presParOf" srcId="{2E891634-B61E-4759-B832-DCCD13D2168B}" destId="{385378F0-A55F-4567-91A8-949A320D4F98}" srcOrd="11" destOrd="0" presId="urn:microsoft.com/office/officeart/2005/8/layout/radial6"/>
    <dgm:cxn modelId="{00B97ED0-CD5E-4051-A1A0-7C5306AEDAC7}" type="presParOf" srcId="{2E891634-B61E-4759-B832-DCCD13D2168B}" destId="{1085AA7B-6A57-4FF6-A6CF-DB13A2618EEC}" srcOrd="12" destOrd="0" presId="urn:microsoft.com/office/officeart/2005/8/layout/radial6"/>
    <dgm:cxn modelId="{F4A1EB9E-CEF6-4DC9-8563-F888D13F50FD}" type="presParOf" srcId="{2E891634-B61E-4759-B832-DCCD13D2168B}" destId="{4A417DAB-2A5F-452E-96FD-5E61A58C4E99}" srcOrd="13" destOrd="0" presId="urn:microsoft.com/office/officeart/2005/8/layout/radial6"/>
    <dgm:cxn modelId="{068A3CA4-E1E0-4441-9B0E-CC0F0F80D668}" type="presParOf" srcId="{2E891634-B61E-4759-B832-DCCD13D2168B}" destId="{2BBD9C99-8F95-47FE-B222-7D3426C3400C}" srcOrd="14" destOrd="0" presId="urn:microsoft.com/office/officeart/2005/8/layout/radial6"/>
    <dgm:cxn modelId="{B0341F6D-0900-43EB-9D5D-92520913EA86}" type="presParOf" srcId="{2E891634-B61E-4759-B832-DCCD13D2168B}" destId="{0547E58E-A26F-41FD-97DF-12A73BD8BB37}" srcOrd="15" destOrd="0" presId="urn:microsoft.com/office/officeart/2005/8/layout/radial6"/>
    <dgm:cxn modelId="{5ADCE931-8813-4A2A-A67D-2EF399F4C56A}" type="presParOf" srcId="{2E891634-B61E-4759-B832-DCCD13D2168B}" destId="{F06C4207-FD7A-4C01-8508-FDA7B00EE98F}" srcOrd="16" destOrd="0" presId="urn:microsoft.com/office/officeart/2005/8/layout/radial6"/>
    <dgm:cxn modelId="{C8C06FE5-22E8-41C9-8A3C-A9F99BFF9774}" type="presParOf" srcId="{2E891634-B61E-4759-B832-DCCD13D2168B}" destId="{456CE9C7-96AD-4D8E-B2B4-B471E4B24ED8}" srcOrd="17" destOrd="0" presId="urn:microsoft.com/office/officeart/2005/8/layout/radial6"/>
    <dgm:cxn modelId="{BCD05E13-E15D-4888-8E5B-24551961EE4F}" type="presParOf" srcId="{2E891634-B61E-4759-B832-DCCD13D2168B}" destId="{DD91767E-7EE5-4651-957C-1D00A2A51471}" srcOrd="18" destOrd="0" presId="urn:microsoft.com/office/officeart/2005/8/layout/radial6"/>
    <dgm:cxn modelId="{A23540F9-8683-4D4A-A0DD-07742E7F4244}" type="presParOf" srcId="{2E891634-B61E-4759-B832-DCCD13D2168B}" destId="{00A8ADB6-1E4F-4967-8D89-068AD0161EC7}" srcOrd="19" destOrd="0" presId="urn:microsoft.com/office/officeart/2005/8/layout/radial6"/>
    <dgm:cxn modelId="{CAA6251A-A16D-441E-8067-3F608907D4F9}" type="presParOf" srcId="{2E891634-B61E-4759-B832-DCCD13D2168B}" destId="{27ECD04E-1E6A-4F18-AD40-FE5A212B4B51}" srcOrd="20" destOrd="0" presId="urn:microsoft.com/office/officeart/2005/8/layout/radial6"/>
    <dgm:cxn modelId="{E6A29CB0-5B96-4AE3-BA87-AFA2CCDFC92A}" type="presParOf" srcId="{2E891634-B61E-4759-B832-DCCD13D2168B}" destId="{B7156908-7DF7-4A85-9748-E29E68982526}" srcOrd="21" destOrd="0" presId="urn:microsoft.com/office/officeart/2005/8/layout/radial6"/>
  </dgm:cxnLst>
  <dgm:bg>
    <a:noFill/>
  </dgm:bg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7156908-7DF7-4A85-9748-E29E68982526}">
      <dsp:nvSpPr>
        <dsp:cNvPr id="0" name=""/>
        <dsp:cNvSpPr/>
      </dsp:nvSpPr>
      <dsp:spPr>
        <a:xfrm>
          <a:off x="1488575" y="439105"/>
          <a:ext cx="4307801" cy="4307801"/>
        </a:xfrm>
        <a:prstGeom prst="blockArc">
          <a:avLst>
            <a:gd name="adj1" fmla="val 13724154"/>
            <a:gd name="adj2" fmla="val 17310381"/>
            <a:gd name="adj3" fmla="val 3908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D91767E-7EE5-4651-957C-1D00A2A51471}">
      <dsp:nvSpPr>
        <dsp:cNvPr id="0" name=""/>
        <dsp:cNvSpPr/>
      </dsp:nvSpPr>
      <dsp:spPr>
        <a:xfrm>
          <a:off x="1610419" y="323297"/>
          <a:ext cx="4307801" cy="4307801"/>
        </a:xfrm>
        <a:prstGeom prst="blockArc">
          <a:avLst>
            <a:gd name="adj1" fmla="val 10161646"/>
            <a:gd name="adj2" fmla="val 13450439"/>
            <a:gd name="adj3" fmla="val 3908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547E58E-A26F-41FD-97DF-12A73BD8BB37}">
      <dsp:nvSpPr>
        <dsp:cNvPr id="0" name=""/>
        <dsp:cNvSpPr/>
      </dsp:nvSpPr>
      <dsp:spPr>
        <a:xfrm>
          <a:off x="1617549" y="363378"/>
          <a:ext cx="4307801" cy="4307801"/>
        </a:xfrm>
        <a:prstGeom prst="blockArc">
          <a:avLst>
            <a:gd name="adj1" fmla="val 5958459"/>
            <a:gd name="adj2" fmla="val 10227917"/>
            <a:gd name="adj3" fmla="val 3908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085AA7B-6A57-4FF6-A6CF-DB13A2618EEC}">
      <dsp:nvSpPr>
        <dsp:cNvPr id="0" name=""/>
        <dsp:cNvSpPr/>
      </dsp:nvSpPr>
      <dsp:spPr>
        <a:xfrm>
          <a:off x="2308383" y="605126"/>
          <a:ext cx="4307801" cy="4307801"/>
        </a:xfrm>
        <a:prstGeom prst="blockArc">
          <a:avLst>
            <a:gd name="adj1" fmla="val 3289662"/>
            <a:gd name="adj2" fmla="val 7155956"/>
            <a:gd name="adj3" fmla="val 3908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6500616-EFD3-4C59-8004-BBC2B1E0E1D2}">
      <dsp:nvSpPr>
        <dsp:cNvPr id="0" name=""/>
        <dsp:cNvSpPr/>
      </dsp:nvSpPr>
      <dsp:spPr>
        <a:xfrm>
          <a:off x="2923744" y="306919"/>
          <a:ext cx="4307801" cy="4307801"/>
        </a:xfrm>
        <a:prstGeom prst="blockArc">
          <a:avLst>
            <a:gd name="adj1" fmla="val 460099"/>
            <a:gd name="adj2" fmla="val 4407735"/>
            <a:gd name="adj3" fmla="val 3908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8A3C0A5-F361-4D9F-975F-3FB7880DD97B}">
      <dsp:nvSpPr>
        <dsp:cNvPr id="0" name=""/>
        <dsp:cNvSpPr/>
      </dsp:nvSpPr>
      <dsp:spPr>
        <a:xfrm>
          <a:off x="2937783" y="217266"/>
          <a:ext cx="4307801" cy="4307801"/>
        </a:xfrm>
        <a:prstGeom prst="blockArc">
          <a:avLst>
            <a:gd name="adj1" fmla="val 19320779"/>
            <a:gd name="adj2" fmla="val 607832"/>
            <a:gd name="adj3" fmla="val 3908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CE93826-A52F-4FAA-B59E-EDB32E74A193}">
      <dsp:nvSpPr>
        <dsp:cNvPr id="0" name=""/>
        <dsp:cNvSpPr/>
      </dsp:nvSpPr>
      <dsp:spPr>
        <a:xfrm>
          <a:off x="3051089" y="350583"/>
          <a:ext cx="4307801" cy="4307801"/>
        </a:xfrm>
        <a:prstGeom prst="blockArc">
          <a:avLst>
            <a:gd name="adj1" fmla="val 14700514"/>
            <a:gd name="adj2" fmla="val 19035882"/>
            <a:gd name="adj3" fmla="val 3908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8940C03-22E0-4BFB-BBCE-0C414CFB4577}">
      <dsp:nvSpPr>
        <dsp:cNvPr id="0" name=""/>
        <dsp:cNvSpPr/>
      </dsp:nvSpPr>
      <dsp:spPr>
        <a:xfrm>
          <a:off x="3049693" y="1666718"/>
          <a:ext cx="2562131" cy="1670142"/>
        </a:xfrm>
        <a:prstGeom prst="ellipse">
          <a:avLst/>
        </a:prstGeom>
        <a:solidFill>
          <a:srgbClr val="FFFF00"/>
        </a:solidFill>
        <a:ln w="44450" cap="flat" cmpd="sng" algn="ctr">
          <a:solidFill>
            <a:srgbClr val="00B05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rgbClr val="C00000"/>
              </a:solidFill>
            </a:rPr>
            <a:t>На музыкальных занятиях используются следующие виды оздоровления</a:t>
          </a:r>
          <a:endParaRPr lang="ru-RU" sz="1800" b="1" kern="1200" dirty="0">
            <a:solidFill>
              <a:srgbClr val="C00000"/>
            </a:solidFill>
          </a:endParaRPr>
        </a:p>
      </dsp:txBody>
      <dsp:txXfrm>
        <a:off x="3424908" y="1911305"/>
        <a:ext cx="1811701" cy="1180968"/>
      </dsp:txXfrm>
    </dsp:sp>
    <dsp:sp modelId="{F63CDC14-DDA6-411C-830C-2A37D082DD6A}">
      <dsp:nvSpPr>
        <dsp:cNvPr id="0" name=""/>
        <dsp:cNvSpPr/>
      </dsp:nvSpPr>
      <dsp:spPr>
        <a:xfrm>
          <a:off x="3333530" y="5848"/>
          <a:ext cx="1958510" cy="1169099"/>
        </a:xfrm>
        <a:prstGeom prst="ellipse">
          <a:avLst/>
        </a:prstGeom>
        <a:solidFill>
          <a:srgbClr val="92D050"/>
        </a:solidFill>
        <a:ln w="44450" cap="flat" cmpd="sng" algn="ctr">
          <a:solidFill>
            <a:srgbClr val="FFC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rgbClr val="C00000"/>
              </a:solidFill>
            </a:rPr>
            <a:t>Речь с движением</a:t>
          </a:r>
          <a:endParaRPr lang="ru-RU" sz="2000" b="1" kern="1200" dirty="0">
            <a:solidFill>
              <a:srgbClr val="C00000"/>
            </a:solidFill>
          </a:endParaRPr>
        </a:p>
      </dsp:txBody>
      <dsp:txXfrm>
        <a:off x="3620347" y="177059"/>
        <a:ext cx="1384876" cy="826677"/>
      </dsp:txXfrm>
    </dsp:sp>
    <dsp:sp modelId="{73CAC489-C19A-4319-B5C9-01A75C5B1623}">
      <dsp:nvSpPr>
        <dsp:cNvPr id="0" name=""/>
        <dsp:cNvSpPr/>
      </dsp:nvSpPr>
      <dsp:spPr>
        <a:xfrm>
          <a:off x="5655356" y="486832"/>
          <a:ext cx="2201508" cy="1169099"/>
        </a:xfrm>
        <a:prstGeom prst="ellipse">
          <a:avLst/>
        </a:prstGeom>
        <a:solidFill>
          <a:srgbClr val="92D050"/>
        </a:solidFill>
        <a:ln w="44450" cap="flat" cmpd="sng" algn="ctr">
          <a:solidFill>
            <a:srgbClr val="FFC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rgbClr val="C00000"/>
              </a:solidFill>
            </a:rPr>
            <a:t>Пальчиковая гимнастика</a:t>
          </a:r>
          <a:endParaRPr lang="ru-RU" sz="2000" b="1" kern="1200" dirty="0">
            <a:solidFill>
              <a:srgbClr val="C00000"/>
            </a:solidFill>
          </a:endParaRPr>
        </a:p>
      </dsp:txBody>
      <dsp:txXfrm>
        <a:off x="5977759" y="658043"/>
        <a:ext cx="1556702" cy="826677"/>
      </dsp:txXfrm>
    </dsp:sp>
    <dsp:sp modelId="{922F3543-30B5-419D-9C08-FD934FF335AF}">
      <dsp:nvSpPr>
        <dsp:cNvPr id="0" name=""/>
        <dsp:cNvSpPr/>
      </dsp:nvSpPr>
      <dsp:spPr>
        <a:xfrm>
          <a:off x="6276241" y="2158066"/>
          <a:ext cx="1788663" cy="1169099"/>
        </a:xfrm>
        <a:prstGeom prst="ellipse">
          <a:avLst/>
        </a:prstGeom>
        <a:solidFill>
          <a:srgbClr val="92D050"/>
        </a:solidFill>
        <a:ln w="44450" cap="flat" cmpd="sng" algn="ctr">
          <a:solidFill>
            <a:srgbClr val="FFC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rgbClr val="C00000"/>
              </a:solidFill>
            </a:rPr>
            <a:t>Психогим-настика</a:t>
          </a:r>
          <a:endParaRPr lang="ru-RU" sz="2000" b="1" kern="1200" dirty="0">
            <a:solidFill>
              <a:srgbClr val="C00000"/>
            </a:solidFill>
          </a:endParaRPr>
        </a:p>
      </dsp:txBody>
      <dsp:txXfrm>
        <a:off x="6538185" y="2329277"/>
        <a:ext cx="1264775" cy="826677"/>
      </dsp:txXfrm>
    </dsp:sp>
    <dsp:sp modelId="{C0E56077-D4DB-4A05-9F8D-6C299F953457}">
      <dsp:nvSpPr>
        <dsp:cNvPr id="0" name=""/>
        <dsp:cNvSpPr/>
      </dsp:nvSpPr>
      <dsp:spPr>
        <a:xfrm>
          <a:off x="4720210" y="3900722"/>
          <a:ext cx="1917112" cy="1169099"/>
        </a:xfrm>
        <a:prstGeom prst="ellipse">
          <a:avLst/>
        </a:prstGeom>
        <a:solidFill>
          <a:srgbClr val="92D050"/>
        </a:solidFill>
        <a:ln w="44450" cap="flat" cmpd="sng" algn="ctr">
          <a:solidFill>
            <a:srgbClr val="FFC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C00000"/>
              </a:solidFill>
            </a:rPr>
            <a:t>Дыхательная гимнастика</a:t>
          </a:r>
          <a:endParaRPr lang="ru-RU" sz="1600" b="1" kern="1200" dirty="0">
            <a:solidFill>
              <a:srgbClr val="C00000"/>
            </a:solidFill>
          </a:endParaRPr>
        </a:p>
      </dsp:txBody>
      <dsp:txXfrm>
        <a:off x="5000965" y="4071933"/>
        <a:ext cx="1355602" cy="826677"/>
      </dsp:txXfrm>
    </dsp:sp>
    <dsp:sp modelId="{4A417DAB-2A5F-452E-96FD-5E61A58C4E99}">
      <dsp:nvSpPr>
        <dsp:cNvPr id="0" name=""/>
        <dsp:cNvSpPr/>
      </dsp:nvSpPr>
      <dsp:spPr>
        <a:xfrm>
          <a:off x="2479667" y="4016738"/>
          <a:ext cx="1900453" cy="1169099"/>
        </a:xfrm>
        <a:prstGeom prst="ellipse">
          <a:avLst/>
        </a:prstGeom>
        <a:solidFill>
          <a:srgbClr val="92D050"/>
        </a:solidFill>
        <a:ln w="44450" cap="flat" cmpd="sng" algn="ctr">
          <a:solidFill>
            <a:srgbClr val="FFC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rgbClr val="C00000"/>
              </a:solidFill>
            </a:rPr>
            <a:t>Артикуляци-онная гимнастика</a:t>
          </a:r>
          <a:endParaRPr lang="ru-RU" sz="1800" kern="1200" dirty="0">
            <a:solidFill>
              <a:srgbClr val="C00000"/>
            </a:solidFill>
          </a:endParaRPr>
        </a:p>
      </dsp:txBody>
      <dsp:txXfrm>
        <a:off x="2757982" y="4187949"/>
        <a:ext cx="1343823" cy="826677"/>
      </dsp:txXfrm>
    </dsp:sp>
    <dsp:sp modelId="{F06C4207-FD7A-4C01-8508-FDA7B00EE98F}">
      <dsp:nvSpPr>
        <dsp:cNvPr id="0" name=""/>
        <dsp:cNvSpPr/>
      </dsp:nvSpPr>
      <dsp:spPr>
        <a:xfrm>
          <a:off x="674687" y="2282541"/>
          <a:ext cx="2028247" cy="1169099"/>
        </a:xfrm>
        <a:prstGeom prst="ellipse">
          <a:avLst/>
        </a:prstGeom>
        <a:solidFill>
          <a:srgbClr val="92D050"/>
        </a:solidFill>
        <a:ln w="44450" cap="flat" cmpd="sng" algn="ctr">
          <a:solidFill>
            <a:srgbClr val="FFC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err="1" smtClean="0">
              <a:solidFill>
                <a:srgbClr val="C00000"/>
              </a:solidFill>
            </a:rPr>
            <a:t>Фонопеди</a:t>
          </a:r>
          <a:r>
            <a:rPr lang="ru-RU" sz="1800" b="1" kern="1200" dirty="0" smtClean="0">
              <a:solidFill>
                <a:srgbClr val="C00000"/>
              </a:solidFill>
            </a:rPr>
            <a:t>- </a:t>
          </a:r>
          <a:r>
            <a:rPr lang="ru-RU" sz="1800" b="1" kern="1200" dirty="0" err="1" smtClean="0">
              <a:solidFill>
                <a:srgbClr val="C00000"/>
              </a:solidFill>
            </a:rPr>
            <a:t>ческие</a:t>
          </a:r>
          <a:r>
            <a:rPr lang="ru-RU" sz="1800" b="1" kern="1200" dirty="0" smtClean="0">
              <a:solidFill>
                <a:srgbClr val="C00000"/>
              </a:solidFill>
            </a:rPr>
            <a:t> упражнения</a:t>
          </a:r>
          <a:endParaRPr lang="ru-RU" sz="1800" b="1" kern="1200" dirty="0">
            <a:solidFill>
              <a:srgbClr val="C00000"/>
            </a:solidFill>
          </a:endParaRPr>
        </a:p>
      </dsp:txBody>
      <dsp:txXfrm>
        <a:off x="971717" y="2453752"/>
        <a:ext cx="1434187" cy="826677"/>
      </dsp:txXfrm>
    </dsp:sp>
    <dsp:sp modelId="{00A8ADB6-1E4F-4967-8D89-068AD0161EC7}">
      <dsp:nvSpPr>
        <dsp:cNvPr id="0" name=""/>
        <dsp:cNvSpPr/>
      </dsp:nvSpPr>
      <dsp:spPr>
        <a:xfrm>
          <a:off x="1172502" y="421054"/>
          <a:ext cx="2154334" cy="1169099"/>
        </a:xfrm>
        <a:prstGeom prst="ellipse">
          <a:avLst/>
        </a:prstGeom>
        <a:solidFill>
          <a:srgbClr val="92D050"/>
        </a:solidFill>
        <a:ln w="44450" cap="flat" cmpd="sng" algn="ctr">
          <a:solidFill>
            <a:srgbClr val="FFC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800" b="1" kern="1200" dirty="0" smtClean="0">
            <a:solidFill>
              <a:srgbClr val="C00000"/>
            </a:solidFill>
          </a:endParaRP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err="1" smtClean="0">
              <a:solidFill>
                <a:srgbClr val="C00000"/>
              </a:solidFill>
            </a:rPr>
            <a:t>Ритмопласти</a:t>
          </a:r>
          <a:r>
            <a:rPr lang="ru-RU" sz="2000" b="1" kern="1200" dirty="0" smtClean="0">
              <a:solidFill>
                <a:srgbClr val="C00000"/>
              </a:solidFill>
            </a:rPr>
            <a:t>-ка</a:t>
          </a: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kern="1200" dirty="0"/>
        </a:p>
      </dsp:txBody>
      <dsp:txXfrm>
        <a:off x="1487997" y="592265"/>
        <a:ext cx="1523344" cy="82667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#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7B951E-83C2-44DB-8655-B987A54F0F20}" type="datetimeFigureOut">
              <a:rPr lang="ru-RU"/>
              <a:pPr>
                <a:defRPr/>
              </a:pPr>
              <a:t>04.11.2024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950780-A744-49AC-A858-BA695E196E8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pull dir="rd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97359F-F20F-44B4-85EC-10EE5DB5CF26}" type="datetimeFigureOut">
              <a:rPr lang="ru-RU"/>
              <a:pPr>
                <a:defRPr/>
              </a:pPr>
              <a:t>04.11.2024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324986-B35F-48BB-A20B-DF8081ACD9B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pull dir="rd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BF6011-3BE6-4938-9F25-EB05ACCFC568}" type="datetimeFigureOut">
              <a:rPr lang="ru-RU"/>
              <a:pPr>
                <a:defRPr/>
              </a:pPr>
              <a:t>04.11.2024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867704-B496-4378-BFE1-791F52E9377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pull dir="rd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B4A2B0-014A-4AE2-8CD5-6FB3FB0BA67A}" type="datetimeFigureOut">
              <a:rPr lang="ru-RU"/>
              <a:pPr>
                <a:defRPr/>
              </a:pPr>
              <a:t>04.11.2024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C31C36-5B4A-46E7-A128-BA5CF789831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20000">
    <p:pull dir="rd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8BE640-E7EE-4FFA-B289-AB9BBFC7B0D1}" type="datetimeFigureOut">
              <a:rPr lang="ru-RU"/>
              <a:pPr>
                <a:defRPr/>
              </a:pPr>
              <a:t>04.11.2024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630C75-9454-49D9-9B10-1A740B2BEFC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pull dir="r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AA2A93-3407-4A10-AED1-FC74E75D95F7}" type="datetimeFigureOut">
              <a:rPr lang="ru-RU"/>
              <a:pPr>
                <a:defRPr/>
              </a:pPr>
              <a:t>04.11.2024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989AF5-4F50-4933-9D16-884D06695BD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pull dir="rd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928E98-896E-424A-B76A-54964DD95C25}" type="datetimeFigureOut">
              <a:rPr lang="ru-RU"/>
              <a:pPr>
                <a:defRPr/>
              </a:pPr>
              <a:t>04.11.2024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9EC013-DF6F-45AA-8D4A-FCBFA6FC2F4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pull dir="rd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AF8A7A-3138-4137-B527-5327971177BE}" type="datetimeFigureOut">
              <a:rPr lang="ru-RU"/>
              <a:pPr>
                <a:defRPr/>
              </a:pPr>
              <a:t>04.11.2024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A169F5-45EE-45A3-AC0B-411B1AAD5AA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pull dir="rd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A7745D-0889-4C61-83FA-C4F9EFDA4497}" type="datetimeFigureOut">
              <a:rPr lang="ru-RU"/>
              <a:pPr>
                <a:defRPr/>
              </a:pPr>
              <a:t>04.11.2024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1E3298-3C4E-4F3D-A65B-6AEF9F305ED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20000">
    <p:pull dir="rd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4CEFAD-824F-4542-83AA-0BE8AC29123F}" type="datetimeFigureOut">
              <a:rPr lang="ru-RU"/>
              <a:pPr>
                <a:defRPr/>
              </a:pPr>
              <a:t>04.11.2024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ED6B7D-D599-4B5A-B9C3-AF0007F6C76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pull dir="rd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DA3F20-E886-49A6-B494-6E4A2F42BF6F}" type="datetimeFigureOut">
              <a:rPr lang="ru-RU"/>
              <a:pPr>
                <a:defRPr/>
              </a:pPr>
              <a:t>04.11.2024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541D31-4A82-4354-83B6-7A97C41AD95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pull dir="rd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FF00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0B659D24-A965-49FA-B698-CB85E39D3F1B}" type="datetimeFigureOut">
              <a:rPr lang="ru-RU"/>
              <a:pPr>
                <a:defRPr/>
              </a:pPr>
              <a:t>04.11.2024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3E5017FA-0E7C-4412-AFD1-8D256D936A7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6" r:id="rId1"/>
    <p:sldLayoutId id="2147483817" r:id="rId2"/>
    <p:sldLayoutId id="2147483818" r:id="rId3"/>
    <p:sldLayoutId id="2147483819" r:id="rId4"/>
    <p:sldLayoutId id="2147483820" r:id="rId5"/>
    <p:sldLayoutId id="2147483821" r:id="rId6"/>
    <p:sldLayoutId id="2147483822" r:id="rId7"/>
    <p:sldLayoutId id="2147483823" r:id="rId8"/>
    <p:sldLayoutId id="2147483824" r:id="rId9"/>
    <p:sldLayoutId id="2147483825" r:id="rId10"/>
    <p:sldLayoutId id="2147483826" r:id="rId11"/>
  </p:sldLayoutIdLst>
  <p:transition spd="med" advTm="5000">
    <p:pull dir="rd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5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Relationship Id="rId9" Type="http://schemas.microsoft.com/office/2007/relationships/diagramDrawing" Target="../diagrams/drawing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 descr="Почтовая бумага"/>
          <p:cNvSpPr>
            <a:spLocks noGrp="1" noChangeArrowheads="1"/>
          </p:cNvSpPr>
          <p:nvPr>
            <p:ph type="ctrTitle"/>
          </p:nvPr>
        </p:nvSpPr>
        <p:spPr>
          <a:xfrm>
            <a:off x="0" y="357188"/>
            <a:ext cx="8926513" cy="1776412"/>
          </a:xfrm>
        </p:spPr>
        <p:txBody>
          <a:bodyPr/>
          <a:lstStyle/>
          <a:p>
            <a:pPr eaLnBrk="1" hangingPunct="1"/>
            <a:r>
              <a:rPr lang="ru-RU" sz="2800" b="1" i="1" u="sng" dirty="0" smtClean="0">
                <a:solidFill>
                  <a:srgbClr val="C202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Тема проекта: </a:t>
            </a:r>
            <a:br>
              <a:rPr lang="ru-RU" sz="2800" b="1" i="1" u="sng" dirty="0" smtClean="0">
                <a:solidFill>
                  <a:srgbClr val="C202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800" b="1" i="1" dirty="0" smtClean="0">
                <a:solidFill>
                  <a:srgbClr val="C202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«Использование </a:t>
            </a:r>
            <a:r>
              <a:rPr lang="ru-RU" sz="2800" b="1" i="1" dirty="0" err="1" smtClean="0">
                <a:solidFill>
                  <a:srgbClr val="C202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здоровьесберегающих</a:t>
            </a:r>
            <a:r>
              <a:rPr lang="ru-RU" sz="2800" b="1" i="1" dirty="0" smtClean="0">
                <a:solidFill>
                  <a:srgbClr val="C202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технологий</a:t>
            </a:r>
            <a:br>
              <a:rPr lang="ru-RU" sz="2800" b="1" i="1" dirty="0" smtClean="0">
                <a:solidFill>
                  <a:srgbClr val="C202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800" b="1" i="1" dirty="0" smtClean="0">
                <a:solidFill>
                  <a:srgbClr val="C202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работе музыкального руководителя ДОУ»</a:t>
            </a:r>
          </a:p>
        </p:txBody>
      </p:sp>
      <p:sp>
        <p:nvSpPr>
          <p:cNvPr id="15364" name="Text Box 0"/>
          <p:cNvSpPr txBox="1">
            <a:spLocks noChangeArrowheads="1"/>
          </p:cNvSpPr>
          <p:nvPr/>
        </p:nvSpPr>
        <p:spPr bwMode="auto">
          <a:xfrm>
            <a:off x="5072063" y="4286256"/>
            <a:ext cx="4071937" cy="2308324"/>
          </a:xfrm>
          <a:prstGeom prst="rect">
            <a:avLst/>
          </a:prstGeom>
          <a:gradFill flip="none" rotWithShape="1">
            <a:gsLst>
              <a:gs pos="0">
                <a:srgbClr val="FFCCFF"/>
              </a:gs>
              <a:gs pos="100000">
                <a:schemeClr val="bg1"/>
              </a:gs>
            </a:gsLst>
            <a:path path="circle">
              <a:fillToRect l="100000" t="100000"/>
            </a:path>
            <a:tileRect r="-100000" b="-100000"/>
          </a:gra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600" b="1" i="1" smtClean="0">
                <a:solidFill>
                  <a:srgbClr val="006600"/>
                </a:solidFill>
                <a:latin typeface="Calibri" pitchFamily="34" charset="0"/>
              </a:rPr>
              <a:t>              </a:t>
            </a:r>
            <a:r>
              <a:rPr lang="ru-RU" sz="2400" b="1" i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подготовила</a:t>
            </a:r>
            <a:r>
              <a:rPr lang="ru-RU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>
              <a:defRPr/>
            </a:pPr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</a:t>
            </a:r>
            <a:r>
              <a:rPr lang="ru-RU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узыкальный руководитель МБДОУ «Детский сад №11 «</a:t>
            </a:r>
            <a:r>
              <a:rPr lang="ru-RU" sz="24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Нана</a:t>
            </a:r>
            <a:r>
              <a:rPr lang="ru-RU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» г.Гудермес»</a:t>
            </a:r>
          </a:p>
          <a:p>
            <a:pPr algn="ctr">
              <a:defRPr/>
            </a:pPr>
            <a:r>
              <a:rPr lang="ru-RU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Хадижат Казбековна Мадагова</a:t>
            </a:r>
            <a:endParaRPr lang="ru-RU" sz="24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Содержимое 13" descr="imgFull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0744" y="2719437"/>
            <a:ext cx="4572000" cy="34353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med" advClick="0" advTm="15000">
    <p:pull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100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0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Заголовок 1"/>
          <p:cNvSpPr>
            <a:spLocks noGrp="1"/>
          </p:cNvSpPr>
          <p:nvPr>
            <p:ph type="title"/>
          </p:nvPr>
        </p:nvSpPr>
        <p:spPr>
          <a:xfrm>
            <a:off x="179388" y="188913"/>
            <a:ext cx="8229600" cy="777875"/>
          </a:xfrm>
        </p:spPr>
        <p:txBody>
          <a:bodyPr/>
          <a:lstStyle/>
          <a:p>
            <a:pPr eaLnBrk="1" hangingPunct="1"/>
            <a:r>
              <a:rPr lang="ru-RU" sz="2400" b="1" smtClean="0">
                <a:solidFill>
                  <a:srgbClr val="C00000"/>
                </a:solidFill>
              </a:rPr>
              <a:t>Психогимнастика</a:t>
            </a:r>
          </a:p>
        </p:txBody>
      </p:sp>
      <p:sp>
        <p:nvSpPr>
          <p:cNvPr id="5" name="Овал 4"/>
          <p:cNvSpPr/>
          <p:nvPr/>
        </p:nvSpPr>
        <p:spPr>
          <a:xfrm>
            <a:off x="107504" y="4509120"/>
            <a:ext cx="2664296" cy="2143125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solidFill>
                  <a:schemeClr val="bg2">
                    <a:lumMod val="25000"/>
                  </a:schemeClr>
                </a:solidFill>
              </a:rPr>
              <a:t>снятие </a:t>
            </a:r>
            <a:r>
              <a:rPr lang="ru-RU" sz="2000" b="1" dirty="0" err="1">
                <a:solidFill>
                  <a:schemeClr val="bg2">
                    <a:lumMod val="25000"/>
                  </a:schemeClr>
                </a:solidFill>
              </a:rPr>
              <a:t>эмоциональ-ного</a:t>
            </a:r>
            <a:r>
              <a:rPr lang="ru-RU" sz="2000" b="1" dirty="0">
                <a:solidFill>
                  <a:schemeClr val="bg2">
                    <a:lumMod val="25000"/>
                  </a:schemeClr>
                </a:solidFill>
              </a:rPr>
              <a:t> напряжения </a:t>
            </a:r>
          </a:p>
        </p:txBody>
      </p:sp>
      <p:sp>
        <p:nvSpPr>
          <p:cNvPr id="6" name="Овал 5"/>
          <p:cNvSpPr/>
          <p:nvPr/>
        </p:nvSpPr>
        <p:spPr>
          <a:xfrm>
            <a:off x="2915816" y="4581276"/>
            <a:ext cx="2714625" cy="2143125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800" b="1" dirty="0">
                <a:solidFill>
                  <a:schemeClr val="bg2">
                    <a:lumMod val="25000"/>
                  </a:schemeClr>
                </a:solidFill>
              </a:rPr>
              <a:t>обучение уме- </a:t>
            </a:r>
            <a:r>
              <a:rPr lang="ru-RU" sz="1800" b="1" dirty="0" err="1">
                <a:solidFill>
                  <a:schemeClr val="bg2">
                    <a:lumMod val="25000"/>
                  </a:schemeClr>
                </a:solidFill>
              </a:rPr>
              <a:t>нию</a:t>
            </a:r>
            <a:r>
              <a:rPr lang="ru-RU" sz="1800" b="1" dirty="0">
                <a:solidFill>
                  <a:schemeClr val="bg2">
                    <a:lumMod val="25000"/>
                  </a:schemeClr>
                </a:solidFill>
              </a:rPr>
              <a:t> изображать  выразительно и эмоционально отдельные </a:t>
            </a:r>
            <a:r>
              <a:rPr lang="ru-RU" sz="1800" b="1" dirty="0" err="1">
                <a:solidFill>
                  <a:schemeClr val="bg2">
                    <a:lumMod val="25000"/>
                  </a:schemeClr>
                </a:solidFill>
              </a:rPr>
              <a:t>эмо</a:t>
            </a:r>
            <a:r>
              <a:rPr lang="ru-RU" sz="1800" b="1" dirty="0">
                <a:solidFill>
                  <a:schemeClr val="bg2">
                    <a:lumMod val="25000"/>
                  </a:schemeClr>
                </a:solidFill>
              </a:rPr>
              <a:t>-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800" b="1" dirty="0" err="1">
                <a:solidFill>
                  <a:schemeClr val="bg2">
                    <a:lumMod val="25000"/>
                  </a:schemeClr>
                </a:solidFill>
              </a:rPr>
              <a:t>ции</a:t>
            </a:r>
            <a:r>
              <a:rPr lang="ru-RU" sz="1800" b="1" dirty="0">
                <a:solidFill>
                  <a:schemeClr val="bg2">
                    <a:lumMod val="25000"/>
                  </a:schemeClr>
                </a:solidFill>
              </a:rPr>
              <a:t>, движения</a:t>
            </a:r>
          </a:p>
        </p:txBody>
      </p:sp>
      <p:sp>
        <p:nvSpPr>
          <p:cNvPr id="8" name="Овал 7"/>
          <p:cNvSpPr/>
          <p:nvPr/>
        </p:nvSpPr>
        <p:spPr>
          <a:xfrm>
            <a:off x="5868144" y="4525094"/>
            <a:ext cx="2643187" cy="2143125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solidFill>
                  <a:schemeClr val="bg2">
                    <a:lumMod val="25000"/>
                  </a:schemeClr>
                </a:solidFill>
              </a:rPr>
              <a:t>коррекция настроения и отдельных черт характера </a:t>
            </a:r>
          </a:p>
        </p:txBody>
      </p:sp>
      <p:pic>
        <p:nvPicPr>
          <p:cNvPr id="4098" name="Picture 2" descr="C:\Users\index\Desktop\фото для през\IMG_20200120_10311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6670" t="13961" r="16648" b="20474"/>
          <a:stretch/>
        </p:blipFill>
        <p:spPr bwMode="auto">
          <a:xfrm>
            <a:off x="3298764" y="1412776"/>
            <a:ext cx="3312368" cy="29356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index\Desktop\фото для през\IMG_20200120_103028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9616" t="14214" r="18455" b="34998"/>
          <a:stretch/>
        </p:blipFill>
        <p:spPr bwMode="auto">
          <a:xfrm>
            <a:off x="6516216" y="1340768"/>
            <a:ext cx="2376264" cy="308014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8054" t="12316" r="14124" b="28533"/>
          <a:stretch/>
        </p:blipFill>
        <p:spPr bwMode="auto">
          <a:xfrm>
            <a:off x="0" y="1288087"/>
            <a:ext cx="3304866" cy="30603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 advClick="0" advTm="26000">
    <p:pull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Овал 10"/>
          <p:cNvSpPr/>
          <p:nvPr/>
        </p:nvSpPr>
        <p:spPr>
          <a:xfrm>
            <a:off x="5286375" y="3643313"/>
            <a:ext cx="3214688" cy="1785937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solidFill>
                  <a:schemeClr val="bg2">
                    <a:lumMod val="25000"/>
                  </a:schemeClr>
                </a:solidFill>
              </a:rPr>
              <a:t>укрепляет различные группы мышц и осанку</a:t>
            </a:r>
          </a:p>
        </p:txBody>
      </p:sp>
      <p:sp>
        <p:nvSpPr>
          <p:cNvPr id="12" name="Овал 11"/>
          <p:cNvSpPr/>
          <p:nvPr/>
        </p:nvSpPr>
        <p:spPr>
          <a:xfrm>
            <a:off x="5572125" y="5072063"/>
            <a:ext cx="3214688" cy="1785937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solidFill>
                  <a:schemeClr val="bg2">
                    <a:lumMod val="25000"/>
                  </a:schemeClr>
                </a:solidFill>
              </a:rPr>
              <a:t>развивает умение чувствовать и передавать характер музыки</a:t>
            </a:r>
          </a:p>
        </p:txBody>
      </p:sp>
      <p:sp>
        <p:nvSpPr>
          <p:cNvPr id="27651" name="Заголовок 1"/>
          <p:cNvSpPr>
            <a:spLocks noGrp="1"/>
          </p:cNvSpPr>
          <p:nvPr>
            <p:ph type="title" idx="4294967295"/>
          </p:nvPr>
        </p:nvSpPr>
        <p:spPr>
          <a:xfrm>
            <a:off x="500063" y="0"/>
            <a:ext cx="8229600" cy="785813"/>
          </a:xfrm>
        </p:spPr>
        <p:txBody>
          <a:bodyPr/>
          <a:lstStyle/>
          <a:p>
            <a:pPr eaLnBrk="1" hangingPunct="1"/>
            <a:r>
              <a:rPr lang="ru-RU" sz="2400" b="1" smtClean="0">
                <a:solidFill>
                  <a:srgbClr val="C00000"/>
                </a:solidFill>
              </a:rPr>
              <a:t>Ритмопластика</a:t>
            </a:r>
          </a:p>
        </p:txBody>
      </p:sp>
      <p:sp>
        <p:nvSpPr>
          <p:cNvPr id="9" name="Овал 8"/>
          <p:cNvSpPr/>
          <p:nvPr/>
        </p:nvSpPr>
        <p:spPr>
          <a:xfrm>
            <a:off x="0" y="4429125"/>
            <a:ext cx="3214688" cy="1785938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solidFill>
                  <a:schemeClr val="bg2">
                    <a:lumMod val="25000"/>
                  </a:schemeClr>
                </a:solidFill>
              </a:rPr>
              <a:t>развивает чувство ритма, музыкальный слух и вкус</a:t>
            </a:r>
          </a:p>
        </p:txBody>
      </p:sp>
      <p:sp>
        <p:nvSpPr>
          <p:cNvPr id="10" name="Овал 9"/>
          <p:cNvSpPr/>
          <p:nvPr/>
        </p:nvSpPr>
        <p:spPr>
          <a:xfrm>
            <a:off x="2357438" y="5072063"/>
            <a:ext cx="3214687" cy="1785937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solidFill>
                  <a:schemeClr val="bg2">
                    <a:lumMod val="25000"/>
                  </a:schemeClr>
                </a:solidFill>
              </a:rPr>
              <a:t>развивает умение правильно и красиво двигаться </a:t>
            </a:r>
          </a:p>
        </p:txBody>
      </p:sp>
      <p:pic>
        <p:nvPicPr>
          <p:cNvPr id="27658" name="Picture 2" descr="C:\Documents and Settings\Admin\Рабочий стол\Танец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635897" y="736966"/>
            <a:ext cx="864096" cy="14625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1413" t="36551" r="16138" b="14299"/>
          <a:stretch/>
        </p:blipFill>
        <p:spPr>
          <a:xfrm>
            <a:off x="5072066" y="1071546"/>
            <a:ext cx="3983222" cy="219001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6" name="Picture 2" descr="C:\Users\index\Desktop\фото 22.01\IMG_20200120_163114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2979" t="15808" r="19995" b="27238"/>
          <a:stretch/>
        </p:blipFill>
        <p:spPr bwMode="auto">
          <a:xfrm rot="5400000">
            <a:off x="2800830" y="2287250"/>
            <a:ext cx="2327901" cy="211454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2" name="Picture 2" descr="C:\Users\index\Desktop\фото 22.01\IMG_20200113_100430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7396" t="21259" r="51685" b="25297"/>
          <a:stretch/>
        </p:blipFill>
        <p:spPr bwMode="auto">
          <a:xfrm>
            <a:off x="323528" y="1042296"/>
            <a:ext cx="2452273" cy="271743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</p:cSld>
  <p:clrMapOvr>
    <a:masterClrMapping/>
  </p:clrMapOvr>
  <p:transition spd="med" advTm="14500">
    <p:pull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9" grpId="0" animBg="1"/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Заголовок 1"/>
          <p:cNvSpPr>
            <a:spLocks noGrp="1"/>
          </p:cNvSpPr>
          <p:nvPr>
            <p:ph type="title"/>
          </p:nvPr>
        </p:nvSpPr>
        <p:spPr>
          <a:xfrm>
            <a:off x="395288" y="0"/>
            <a:ext cx="8229600" cy="1143000"/>
          </a:xfrm>
        </p:spPr>
        <p:txBody>
          <a:bodyPr/>
          <a:lstStyle/>
          <a:p>
            <a:pPr eaLnBrk="1" hangingPunct="1"/>
            <a:r>
              <a:rPr lang="ru-RU" sz="2400" b="1" smtClean="0">
                <a:solidFill>
                  <a:srgbClr val="C00000"/>
                </a:solidFill>
              </a:rPr>
              <a:t>Артикуляционная гимнастика</a:t>
            </a:r>
          </a:p>
        </p:txBody>
      </p:sp>
      <p:sp>
        <p:nvSpPr>
          <p:cNvPr id="4" name="Овал 3"/>
          <p:cNvSpPr/>
          <p:nvPr/>
        </p:nvSpPr>
        <p:spPr>
          <a:xfrm>
            <a:off x="1071563" y="5072063"/>
            <a:ext cx="7272337" cy="1512887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</a:rPr>
              <a:t>выработка качественных, полноценных движений органов артикуляции, подготовка к правильному произнесению фонем. </a:t>
            </a:r>
          </a:p>
        </p:txBody>
      </p:sp>
      <p:pic>
        <p:nvPicPr>
          <p:cNvPr id="28679" name="Picture 2" descr="C:\Documents and Settings\Admin\Рабочий стол\Язык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740650" y="4365625"/>
            <a:ext cx="1685925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2" descr="C:\Users\index\Desktop\фото 22.01\IMG_20200122_10030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26812" b="11739"/>
          <a:stretch/>
        </p:blipFill>
        <p:spPr bwMode="auto">
          <a:xfrm rot="2400000">
            <a:off x="5436943" y="1632000"/>
            <a:ext cx="3515039" cy="18220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3" name="Picture 3" descr="C:\Users\index\Desktop\фото 22.01\IMG_20200122_100353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4078" r="10481" b="10795"/>
          <a:stretch/>
        </p:blipFill>
        <p:spPr bwMode="auto">
          <a:xfrm>
            <a:off x="2627784" y="2636912"/>
            <a:ext cx="4395362" cy="25852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5" name="Picture 4" descr="C:\Users\index\Desktop\фото 22.01\IMG_20200122_100338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5336" r="10761" b="20173"/>
          <a:stretch/>
        </p:blipFill>
        <p:spPr bwMode="auto">
          <a:xfrm rot="20400000">
            <a:off x="313378" y="1193068"/>
            <a:ext cx="3437440" cy="186503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</p:cSld>
  <p:clrMapOvr>
    <a:masterClrMapping/>
  </p:clrMapOvr>
  <p:transition spd="med" advClick="0" advTm="14500">
    <p:pull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Заголовок 1"/>
          <p:cNvSpPr>
            <a:spLocks noGrp="1"/>
          </p:cNvSpPr>
          <p:nvPr>
            <p:ph type="title"/>
          </p:nvPr>
        </p:nvSpPr>
        <p:spPr>
          <a:xfrm>
            <a:off x="428625" y="260350"/>
            <a:ext cx="8229600" cy="647700"/>
          </a:xfrm>
        </p:spPr>
        <p:txBody>
          <a:bodyPr/>
          <a:lstStyle/>
          <a:p>
            <a:pPr eaLnBrk="1" hangingPunct="1"/>
            <a:r>
              <a:rPr lang="ru-RU" sz="2400" b="1" smtClean="0">
                <a:solidFill>
                  <a:srgbClr val="C00000"/>
                </a:solidFill>
              </a:rPr>
              <a:t>Фонопедические упражнения </a:t>
            </a:r>
            <a:br>
              <a:rPr lang="ru-RU" sz="2400" b="1" smtClean="0">
                <a:solidFill>
                  <a:srgbClr val="C00000"/>
                </a:solidFill>
              </a:rPr>
            </a:br>
            <a:endParaRPr lang="ru-RU" sz="2400" b="1" smtClean="0">
              <a:solidFill>
                <a:srgbClr val="C00000"/>
              </a:solidFill>
            </a:endParaRPr>
          </a:p>
        </p:txBody>
      </p:sp>
      <p:sp>
        <p:nvSpPr>
          <p:cNvPr id="4" name="Овал 3"/>
          <p:cNvSpPr/>
          <p:nvPr/>
        </p:nvSpPr>
        <p:spPr>
          <a:xfrm>
            <a:off x="2700338" y="4652963"/>
            <a:ext cx="3286125" cy="1857375"/>
          </a:xfrm>
          <a:prstGeom prst="ellipse">
            <a:avLst/>
          </a:prstGeom>
          <a:solidFill>
            <a:srgbClr val="DCFDD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solidFill>
                  <a:schemeClr val="bg2">
                    <a:lumMod val="25000"/>
                  </a:schemeClr>
                </a:solidFill>
              </a:rPr>
              <a:t>стимулируют гортанно-глоточный аппарат </a:t>
            </a:r>
          </a:p>
        </p:txBody>
      </p:sp>
      <p:sp>
        <p:nvSpPr>
          <p:cNvPr id="5" name="Овал 4"/>
          <p:cNvSpPr/>
          <p:nvPr/>
        </p:nvSpPr>
        <p:spPr>
          <a:xfrm>
            <a:off x="5715000" y="4643438"/>
            <a:ext cx="3214688" cy="1857375"/>
          </a:xfrm>
          <a:prstGeom prst="ellipse">
            <a:avLst/>
          </a:prstGeom>
          <a:solidFill>
            <a:srgbClr val="DCFDD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solidFill>
                  <a:schemeClr val="bg2">
                    <a:lumMod val="25000"/>
                  </a:schemeClr>
                </a:solidFill>
              </a:rPr>
              <a:t>стимулируют деятельность головного мозга </a:t>
            </a:r>
          </a:p>
        </p:txBody>
      </p:sp>
      <p:sp>
        <p:nvSpPr>
          <p:cNvPr id="6" name="Овал 5"/>
          <p:cNvSpPr/>
          <p:nvPr/>
        </p:nvSpPr>
        <p:spPr>
          <a:xfrm>
            <a:off x="971550" y="2997200"/>
            <a:ext cx="3214688" cy="1785938"/>
          </a:xfrm>
          <a:prstGeom prst="ellipse">
            <a:avLst/>
          </a:prstGeom>
          <a:solidFill>
            <a:srgbClr val="DCFDD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solidFill>
                  <a:schemeClr val="bg2">
                    <a:lumMod val="25000"/>
                  </a:schemeClr>
                </a:solidFill>
              </a:rPr>
              <a:t>развивают носовое, диафрагмальное, брюшное дыхание</a:t>
            </a:r>
          </a:p>
        </p:txBody>
      </p:sp>
      <p:pic>
        <p:nvPicPr>
          <p:cNvPr id="30727" name="Picture 4" descr="C:\Documents and Settings\Admin\Рабочий стол\Ребёнок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308850" y="333375"/>
            <a:ext cx="1498600" cy="215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8" name="Picture 2" descr="C:\Documents and Settings\Admin\Рабочий стол\Девочка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3850" y="4005263"/>
            <a:ext cx="1304925" cy="2160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 descr="C:\Users\index\Desktop\фото для през\IMG_20200120_103310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11329"/>
          <a:stretch/>
        </p:blipFill>
        <p:spPr bwMode="auto">
          <a:xfrm>
            <a:off x="755576" y="640136"/>
            <a:ext cx="4113427" cy="25728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index\Desktop\фото для през\IMG_20200120_103650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081" t="40790" r="446" b="6337"/>
          <a:stretch/>
        </p:blipFill>
        <p:spPr bwMode="auto">
          <a:xfrm>
            <a:off x="4137126" y="2492375"/>
            <a:ext cx="4985889" cy="21605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 advClick="0" advTm="11150">
    <p:pull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611188" y="188913"/>
            <a:ext cx="7786687" cy="576262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800"/>
          </a:p>
        </p:txBody>
      </p:sp>
      <p:sp>
        <p:nvSpPr>
          <p:cNvPr id="31746" name="Заголовок 1"/>
          <p:cNvSpPr>
            <a:spLocks noGrp="1"/>
          </p:cNvSpPr>
          <p:nvPr>
            <p:ph type="title"/>
          </p:nvPr>
        </p:nvSpPr>
        <p:spPr>
          <a:xfrm>
            <a:off x="468313" y="188913"/>
            <a:ext cx="8229600" cy="666750"/>
          </a:xfrm>
        </p:spPr>
        <p:txBody>
          <a:bodyPr/>
          <a:lstStyle/>
          <a:p>
            <a:pPr eaLnBrk="1" hangingPunct="1"/>
            <a:r>
              <a:rPr lang="ru-RU" sz="3600" b="1" smtClean="0">
                <a:solidFill>
                  <a:srgbClr val="C00000"/>
                </a:solidFill>
              </a:rPr>
              <a:t>"Кто много поет, того хворь не берет!"</a:t>
            </a:r>
          </a:p>
        </p:txBody>
      </p:sp>
      <p:pic>
        <p:nvPicPr>
          <p:cNvPr id="14" name="Содержимое 13" descr="1.jpe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57200" y="1968500"/>
            <a:ext cx="3186113" cy="4389438"/>
          </a:xfrm>
          <a:ln w="57150">
            <a:solidFill>
              <a:schemeClr val="accent1">
                <a:lumMod val="75000"/>
              </a:schemeClr>
            </a:solidFill>
          </a:ln>
        </p:spPr>
      </p:pic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285875"/>
            <a:ext cx="4038600" cy="51435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звук “а - </a:t>
            </a:r>
            <a:r>
              <a:rPr lang="ru-RU" b="1" dirty="0" err="1">
                <a:solidFill>
                  <a:schemeClr val="accent1">
                    <a:lumMod val="50000"/>
                  </a:schemeClr>
                </a:solidFill>
              </a:rPr>
              <a:t>а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” массирует глотку, гортань, щитовидную железу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</a:rPr>
              <a:t>;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звук “о - </a:t>
            </a:r>
            <a:r>
              <a:rPr lang="ru-RU" b="1" dirty="0" err="1">
                <a:solidFill>
                  <a:schemeClr val="accent1">
                    <a:lumMod val="50000"/>
                  </a:schemeClr>
                </a:solidFill>
              </a:rPr>
              <a:t>о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” оздоровляет среднюю часть груди; </a:t>
            </a:r>
            <a:endParaRPr lang="ru-RU" b="1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</a:rPr>
              <a:t>звук 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“о - и - о - и” массирует сердце; </a:t>
            </a:r>
            <a:endParaRPr lang="ru-RU" b="1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звук “а - у - э - и” помогает всему организму в целом.</a:t>
            </a:r>
          </a:p>
        </p:txBody>
      </p:sp>
    </p:spTree>
  </p:cSld>
  <p:clrMapOvr>
    <a:masterClrMapping/>
  </p:clrMapOvr>
  <p:transition spd="med" advTm="18000">
    <p:pull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10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10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10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Заголовок 1"/>
          <p:cNvSpPr>
            <a:spLocks noGrp="1"/>
          </p:cNvSpPr>
          <p:nvPr>
            <p:ph type="title" idx="4294967295"/>
          </p:nvPr>
        </p:nvSpPr>
        <p:spPr>
          <a:xfrm>
            <a:off x="323850" y="0"/>
            <a:ext cx="8229600" cy="928688"/>
          </a:xfrm>
        </p:spPr>
        <p:txBody>
          <a:bodyPr/>
          <a:lstStyle/>
          <a:p>
            <a:pPr eaLnBrk="1" hangingPunct="1"/>
            <a:r>
              <a:rPr lang="ru-RU" sz="2400" b="1" smtClean="0">
                <a:solidFill>
                  <a:srgbClr val="C00000"/>
                </a:solidFill>
              </a:rPr>
              <a:t>Дыхательная гимнастика</a:t>
            </a:r>
          </a:p>
        </p:txBody>
      </p:sp>
      <p:sp>
        <p:nvSpPr>
          <p:cNvPr id="7" name="Овал 6"/>
          <p:cNvSpPr/>
          <p:nvPr/>
        </p:nvSpPr>
        <p:spPr>
          <a:xfrm>
            <a:off x="3143250" y="5000625"/>
            <a:ext cx="3000375" cy="1857375"/>
          </a:xfrm>
          <a:prstGeom prst="ellipse">
            <a:avLst/>
          </a:prstGeom>
          <a:solidFill>
            <a:srgbClr val="DCFDD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solidFill>
                  <a:schemeClr val="accent3">
                    <a:lumMod val="50000"/>
                  </a:schemeClr>
                </a:solidFill>
              </a:rPr>
              <a:t>помогает выработать диафрагмальное дыхание </a:t>
            </a:r>
          </a:p>
        </p:txBody>
      </p:sp>
      <p:sp>
        <p:nvSpPr>
          <p:cNvPr id="8" name="Овал 7"/>
          <p:cNvSpPr/>
          <p:nvPr/>
        </p:nvSpPr>
        <p:spPr>
          <a:xfrm>
            <a:off x="6000750" y="4437112"/>
            <a:ext cx="2928938" cy="1857375"/>
          </a:xfrm>
          <a:prstGeom prst="ellipse">
            <a:avLst/>
          </a:prstGeom>
          <a:solidFill>
            <a:srgbClr val="DCFDD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solidFill>
                  <a:schemeClr val="accent3">
                    <a:lumMod val="50000"/>
                  </a:schemeClr>
                </a:solidFill>
              </a:rPr>
              <a:t>помогает  выработать силу и правильное распределение выдоха.</a:t>
            </a:r>
          </a:p>
        </p:txBody>
      </p:sp>
      <p:sp>
        <p:nvSpPr>
          <p:cNvPr id="6" name="Овал 5"/>
          <p:cNvSpPr/>
          <p:nvPr/>
        </p:nvSpPr>
        <p:spPr>
          <a:xfrm>
            <a:off x="357187" y="4437112"/>
            <a:ext cx="2928937" cy="1643062"/>
          </a:xfrm>
          <a:prstGeom prst="ellipse">
            <a:avLst/>
          </a:prstGeom>
          <a:solidFill>
            <a:srgbClr val="DCFDD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solidFill>
                  <a:schemeClr val="accent3">
                    <a:lumMod val="50000"/>
                  </a:schemeClr>
                </a:solidFill>
              </a:rPr>
              <a:t>корректирует нарушения речевого дыхания 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7725" t="21251" r="10638" b="7643"/>
          <a:stretch/>
        </p:blipFill>
        <p:spPr>
          <a:xfrm rot="5400000">
            <a:off x="4042038" y="3445900"/>
            <a:ext cx="1419963" cy="151216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6" name="Picture 2" descr="C:\Users\index\Desktop\IMG_20200123_102159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9766" t="25545" r="3726" b="25545"/>
          <a:stretch/>
        </p:blipFill>
        <p:spPr bwMode="auto">
          <a:xfrm>
            <a:off x="179512" y="1156240"/>
            <a:ext cx="4234995" cy="23357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027" name="Picture 3" descr="C:\Users\index\Desktop\IMG_20200123_102322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1210" t="15318" r="2314" b="20087"/>
          <a:stretch/>
        </p:blipFill>
        <p:spPr bwMode="auto">
          <a:xfrm>
            <a:off x="4651796" y="1156241"/>
            <a:ext cx="4384699" cy="22007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</p:cSld>
  <p:clrMapOvr>
    <a:masterClrMapping/>
  </p:clrMapOvr>
  <p:transition spd="med" advClick="0" advTm="32000">
    <p:pull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ru-RU" sz="2800" b="1" i="1" u="sng" smtClean="0">
                <a:solidFill>
                  <a:srgbClr val="C00000"/>
                </a:solidFill>
              </a:rPr>
              <a:t>Музыкально-подвижные</a:t>
            </a:r>
            <a:r>
              <a:rPr lang="ru-RU" sz="3200" b="1" i="1" u="sng" smtClean="0">
                <a:solidFill>
                  <a:srgbClr val="C00000"/>
                </a:solidFill>
              </a:rPr>
              <a:t> </a:t>
            </a:r>
            <a:r>
              <a:rPr lang="ru-RU" sz="2800" b="1" i="1" u="sng" smtClean="0">
                <a:solidFill>
                  <a:srgbClr val="C00000"/>
                </a:solidFill>
              </a:rPr>
              <a:t>игры</a:t>
            </a:r>
          </a:p>
        </p:txBody>
      </p:sp>
      <p:sp>
        <p:nvSpPr>
          <p:cNvPr id="34818" name="Rectangle 3"/>
          <p:cNvSpPr>
            <a:spLocks noGrp="1"/>
          </p:cNvSpPr>
          <p:nvPr>
            <p:ph type="body" idx="4294967295"/>
          </p:nvPr>
        </p:nvSpPr>
        <p:spPr>
          <a:xfrm>
            <a:off x="457199" y="3429001"/>
            <a:ext cx="8177361" cy="504055"/>
          </a:xfrm>
        </p:spPr>
        <p:txBody>
          <a:bodyPr/>
          <a:lstStyle/>
          <a:p>
            <a:pPr marL="0" indent="0" algn="ctr">
              <a:buNone/>
            </a:pPr>
            <a:r>
              <a:rPr lang="ru-RU" sz="2000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000" i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Огуречик</a:t>
            </a:r>
            <a:r>
              <a:rPr lang="ru-RU" sz="2000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», «Найди листок»</a:t>
            </a:r>
          </a:p>
        </p:txBody>
      </p:sp>
      <p:pic>
        <p:nvPicPr>
          <p:cNvPr id="12" name="Picture 2" descr="C:\Documents and Settings\Калиман Светлана\Local Settings\Temporary Internet Files\Content.IE5\XLUB7J5Z\MM900043729[1]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96336" y="116633"/>
            <a:ext cx="1038225" cy="936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864" t="37663" r="18909" b="20050"/>
          <a:stretch/>
        </p:blipFill>
        <p:spPr bwMode="auto">
          <a:xfrm>
            <a:off x="323528" y="1124744"/>
            <a:ext cx="3960439" cy="233513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 descr="C:\Users\index\Desktop\фото для през\IMG_20200120_100328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32874" b="6675"/>
          <a:stretch/>
        </p:blipFill>
        <p:spPr bwMode="auto">
          <a:xfrm>
            <a:off x="4572000" y="1124744"/>
            <a:ext cx="4062561" cy="23042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index\Desktop\фото для през\IMG_20200120_100650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" t="16840" r="-193" b="14812"/>
          <a:stretch/>
        </p:blipFill>
        <p:spPr bwMode="auto">
          <a:xfrm>
            <a:off x="312119" y="3877023"/>
            <a:ext cx="3971848" cy="236028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C:\Users\index\Desktop\фото для през\IMG_20200120_100841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42" b="6824"/>
          <a:stretch/>
        </p:blipFill>
        <p:spPr bwMode="auto">
          <a:xfrm>
            <a:off x="4644009" y="3845000"/>
            <a:ext cx="3990552" cy="23923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 advClick="0" advTm="23000">
    <p:pull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ru-RU" sz="2800" b="1" i="1" u="sng" smtClean="0">
                <a:solidFill>
                  <a:srgbClr val="C00000"/>
                </a:solidFill>
              </a:rPr>
              <a:t>Слушание музыки</a:t>
            </a:r>
            <a:br>
              <a:rPr lang="ru-RU" sz="2800" b="1" i="1" u="sng" smtClean="0">
                <a:solidFill>
                  <a:srgbClr val="C00000"/>
                </a:solidFill>
              </a:rPr>
            </a:br>
            <a:r>
              <a:rPr lang="ru-RU" sz="2000" b="1" i="1" u="sng" smtClean="0">
                <a:solidFill>
                  <a:srgbClr val="C00000"/>
                </a:solidFill>
              </a:rPr>
              <a:t>(активное и пассивное)</a:t>
            </a:r>
          </a:p>
        </p:txBody>
      </p:sp>
      <p:sp>
        <p:nvSpPr>
          <p:cNvPr id="35842" name="Rectangle 3"/>
          <p:cNvSpPr>
            <a:spLocks noGrp="1"/>
          </p:cNvSpPr>
          <p:nvPr>
            <p:ph type="body" idx="4294967295"/>
          </p:nvPr>
        </p:nvSpPr>
        <p:spPr>
          <a:xfrm>
            <a:off x="468313" y="4293096"/>
            <a:ext cx="8291512" cy="1833067"/>
          </a:xfrm>
        </p:spPr>
        <p:txBody>
          <a:bodyPr/>
          <a:lstStyle/>
          <a:p>
            <a:pPr>
              <a:buFont typeface="Arial" charset="0"/>
              <a:buNone/>
            </a:pPr>
            <a:endParaRPr lang="ru-RU" sz="1800" dirty="0" smtClean="0">
              <a:latin typeface="Arial" charset="0"/>
            </a:endParaRPr>
          </a:p>
          <a:p>
            <a:pPr>
              <a:buFont typeface="Arial" charset="0"/>
              <a:buNone/>
            </a:pPr>
            <a:endParaRPr lang="ru-RU" sz="2400" dirty="0" smtClean="0">
              <a:latin typeface="Arial" charset="0"/>
            </a:endParaRPr>
          </a:p>
          <a:p>
            <a:pPr>
              <a:buFont typeface="Arial" charset="0"/>
              <a:buNone/>
            </a:pPr>
            <a:endParaRPr lang="ru-RU" sz="2400" dirty="0" smtClean="0">
              <a:latin typeface="Arial" charset="0"/>
            </a:endParaRPr>
          </a:p>
          <a:p>
            <a:pPr>
              <a:buFont typeface="Arial" charset="0"/>
              <a:buNone/>
            </a:pPr>
            <a:endParaRPr lang="ru-RU" sz="2400" dirty="0" smtClean="0">
              <a:latin typeface="Arial" charset="0"/>
            </a:endParaRPr>
          </a:p>
          <a:p>
            <a:pPr>
              <a:buFont typeface="Arial" charset="0"/>
              <a:buNone/>
            </a:pPr>
            <a:endParaRPr lang="ru-RU" sz="2400" dirty="0" smtClean="0">
              <a:latin typeface="Arial" charset="0"/>
            </a:endParaRPr>
          </a:p>
        </p:txBody>
      </p:sp>
      <p:sp>
        <p:nvSpPr>
          <p:cNvPr id="6" name="Овал 5"/>
          <p:cNvSpPr/>
          <p:nvPr/>
        </p:nvSpPr>
        <p:spPr>
          <a:xfrm>
            <a:off x="4788025" y="4509120"/>
            <a:ext cx="3012558" cy="1715467"/>
          </a:xfrm>
          <a:prstGeom prst="ellipse">
            <a:avLst/>
          </a:prstGeom>
          <a:solidFill>
            <a:srgbClr val="DCFDD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800" b="1" dirty="0">
                <a:solidFill>
                  <a:srgbClr val="4F6228"/>
                </a:solidFill>
              </a:rPr>
              <a:t>проводятся игровые занятия по слушанию музыки</a:t>
            </a:r>
          </a:p>
        </p:txBody>
      </p:sp>
      <p:sp>
        <p:nvSpPr>
          <p:cNvPr id="2" name="Овал 5"/>
          <p:cNvSpPr/>
          <p:nvPr/>
        </p:nvSpPr>
        <p:spPr>
          <a:xfrm>
            <a:off x="1259632" y="4509120"/>
            <a:ext cx="3024336" cy="1734865"/>
          </a:xfrm>
          <a:prstGeom prst="ellipse">
            <a:avLst/>
          </a:prstGeom>
          <a:solidFill>
            <a:srgbClr val="DCFDD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800" b="1">
                <a:solidFill>
                  <a:srgbClr val="4F6228"/>
                </a:solidFill>
              </a:rPr>
              <a:t>слушание музыки в режиме дня «минутки музыки»</a:t>
            </a:r>
          </a:p>
        </p:txBody>
      </p:sp>
      <p:pic>
        <p:nvPicPr>
          <p:cNvPr id="3074" name="Picture 2" descr="C:\Users\index\Desktop\фото 22.01\IMG_20200120_162729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9628" b="12870"/>
          <a:stretch/>
        </p:blipFill>
        <p:spPr bwMode="auto">
          <a:xfrm>
            <a:off x="179512" y="1788526"/>
            <a:ext cx="4320480" cy="24589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index\Desktop\фото 22.01\IMG_20200120_163018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488" t="15217" r="26115" b="29868"/>
          <a:stretch/>
        </p:blipFill>
        <p:spPr bwMode="auto">
          <a:xfrm>
            <a:off x="4871645" y="1788525"/>
            <a:ext cx="4202898" cy="24589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 advClick="0" advTm="10000">
    <p:pull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Заголовок 1"/>
          <p:cNvSpPr>
            <a:spLocks noGrp="1"/>
          </p:cNvSpPr>
          <p:nvPr>
            <p:ph type="title" idx="4294967295"/>
          </p:nvPr>
        </p:nvSpPr>
        <p:spPr>
          <a:xfrm>
            <a:off x="250825" y="765175"/>
            <a:ext cx="8302625" cy="575593"/>
          </a:xfrm>
        </p:spPr>
        <p:txBody>
          <a:bodyPr/>
          <a:lstStyle/>
          <a:p>
            <a:pPr eaLnBrk="1" hangingPunct="1"/>
            <a:r>
              <a:rPr lang="ru-RU" sz="3600" b="1" u="sng" dirty="0" smtClean="0">
                <a:solidFill>
                  <a:srgbClr val="C00000"/>
                </a:solidFill>
              </a:rPr>
              <a:t>Сотрудничество с родителями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idx="4294967295"/>
          </p:nvPr>
        </p:nvSpPr>
        <p:spPr>
          <a:xfrm>
            <a:off x="395288" y="1412776"/>
            <a:ext cx="8229600" cy="432048"/>
          </a:xfrm>
        </p:spPr>
        <p:txBody>
          <a:bodyPr/>
          <a:lstStyle/>
          <a:p>
            <a:pPr marL="609600" indent="-609600" eaLnBrk="1" hangingPunct="1">
              <a:lnSpc>
                <a:spcPct val="90000"/>
              </a:lnSpc>
            </a:pPr>
            <a:r>
              <a:rPr lang="ru-RU" sz="1600" i="1" dirty="0" smtClean="0">
                <a:solidFill>
                  <a:srgbClr val="7030A0"/>
                </a:solidFill>
              </a:rPr>
              <a:t>Консультация: «</a:t>
            </a:r>
            <a:r>
              <a:rPr lang="ru-RU" sz="1600" i="1" dirty="0" err="1" smtClean="0">
                <a:solidFill>
                  <a:srgbClr val="7030A0"/>
                </a:solidFill>
              </a:rPr>
              <a:t>Здоровьесберегающие</a:t>
            </a:r>
            <a:r>
              <a:rPr lang="ru-RU" sz="1600" i="1" dirty="0" smtClean="0">
                <a:solidFill>
                  <a:srgbClr val="7030A0"/>
                </a:solidFill>
              </a:rPr>
              <a:t> технологии на занятиях музыкой»</a:t>
            </a:r>
          </a:p>
          <a:p>
            <a:pPr marL="609600" indent="-609600" eaLnBrk="1" hangingPunct="1">
              <a:lnSpc>
                <a:spcPct val="90000"/>
              </a:lnSpc>
            </a:pPr>
            <a:endParaRPr lang="ru-RU" sz="2400" dirty="0" smtClean="0"/>
          </a:p>
          <a:p>
            <a:pPr marL="0" indent="0" eaLnBrk="1" hangingPunct="1">
              <a:lnSpc>
                <a:spcPct val="90000"/>
              </a:lnSpc>
              <a:buNone/>
            </a:pPr>
            <a:endParaRPr lang="ru-RU" sz="2400" dirty="0" smtClean="0"/>
          </a:p>
          <a:p>
            <a:pPr marL="609600" indent="-609600" eaLnBrk="1" hangingPunct="1">
              <a:lnSpc>
                <a:spcPct val="90000"/>
              </a:lnSpc>
            </a:pPr>
            <a:endParaRPr lang="ru-RU" sz="2400" dirty="0"/>
          </a:p>
          <a:p>
            <a:pPr marL="0" indent="0" eaLnBrk="1" hangingPunct="1">
              <a:lnSpc>
                <a:spcPct val="90000"/>
              </a:lnSpc>
              <a:buNone/>
            </a:pPr>
            <a:endParaRPr lang="ru-RU" sz="2400" dirty="0" smtClean="0"/>
          </a:p>
          <a:p>
            <a:pPr marL="0" indent="0" eaLnBrk="1" hangingPunct="1">
              <a:lnSpc>
                <a:spcPct val="90000"/>
              </a:lnSpc>
              <a:buNone/>
            </a:pPr>
            <a:endParaRPr lang="ru-RU" sz="2400" dirty="0"/>
          </a:p>
          <a:p>
            <a:pPr marL="609600" indent="-609600" algn="ctr" eaLnBrk="1" hangingPunct="1">
              <a:lnSpc>
                <a:spcPct val="90000"/>
              </a:lnSpc>
            </a:pPr>
            <a:r>
              <a:rPr lang="ru-RU" sz="1600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Раздача буклетов: «Музыкальные игры с детьми»</a:t>
            </a:r>
          </a:p>
          <a:p>
            <a:pPr marL="0" indent="0" algn="ctr" eaLnBrk="1" hangingPunct="1">
              <a:lnSpc>
                <a:spcPct val="90000"/>
              </a:lnSpc>
              <a:buNone/>
            </a:pPr>
            <a:endParaRPr lang="ru-RU" sz="1600" i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marL="609600" indent="-609600" eaLnBrk="1" hangingPunct="1">
              <a:lnSpc>
                <a:spcPct val="90000"/>
              </a:lnSpc>
              <a:buFont typeface="Arial" charset="0"/>
              <a:buNone/>
            </a:pPr>
            <a:endParaRPr lang="ru-RU" sz="3000" b="1" dirty="0" smtClean="0">
              <a:solidFill>
                <a:srgbClr val="4A452A"/>
              </a:solidFill>
            </a:endParaRPr>
          </a:p>
          <a:p>
            <a:pPr marL="609600" indent="-609600" eaLnBrk="1" hangingPunct="1">
              <a:lnSpc>
                <a:spcPct val="90000"/>
              </a:lnSpc>
            </a:pPr>
            <a:endParaRPr lang="ru-RU" sz="3000" b="1" dirty="0" smtClean="0">
              <a:solidFill>
                <a:srgbClr val="4A452A"/>
              </a:solidFill>
            </a:endParaRPr>
          </a:p>
          <a:p>
            <a:pPr marL="609600" indent="-609600" eaLnBrk="1" hangingPunct="1">
              <a:lnSpc>
                <a:spcPct val="90000"/>
              </a:lnSpc>
            </a:pPr>
            <a:endParaRPr lang="ru-RU" sz="3000" dirty="0" smtClean="0"/>
          </a:p>
        </p:txBody>
      </p:sp>
      <p:pic>
        <p:nvPicPr>
          <p:cNvPr id="41987" name="Рисунок 4" descr="cont.gi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39975" y="116632"/>
            <a:ext cx="3789363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C:\Users\index\Desktop\IMG_20200121_081039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1511" t="-1037" r="26170" b="5184"/>
          <a:stretch/>
        </p:blipFill>
        <p:spPr bwMode="auto">
          <a:xfrm rot="5400000">
            <a:off x="1405161" y="4006578"/>
            <a:ext cx="2589261" cy="25922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27" name="Picture 3" descr="C:\Users\index\Desktop\IMG_20200121_081203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7562" t="17061" r="13610" b="22719"/>
          <a:stretch/>
        </p:blipFill>
        <p:spPr bwMode="auto">
          <a:xfrm rot="5400000">
            <a:off x="4951870" y="4057242"/>
            <a:ext cx="2592287" cy="24879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3298" t="15514" r="-150" b="18735"/>
          <a:stretch/>
        </p:blipFill>
        <p:spPr bwMode="auto">
          <a:xfrm>
            <a:off x="1744861" y="1772816"/>
            <a:ext cx="5393011" cy="20162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 advClick="0" advTm="11000">
    <p:pull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10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3" name="Picture 4" descr="0c095fbb0f4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916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250" name="Rectangle 2"/>
          <p:cNvSpPr>
            <a:spLocks noRot="1" noChangeArrowheads="1"/>
          </p:cNvSpPr>
          <p:nvPr/>
        </p:nvSpPr>
        <p:spPr bwMode="auto">
          <a:xfrm>
            <a:off x="285720" y="0"/>
            <a:ext cx="8572560" cy="57626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/>
          <a:lstStyle/>
          <a:p>
            <a:pPr algn="ctr">
              <a:defRPr/>
            </a:pPr>
            <a:r>
              <a:rPr lang="ru-RU" sz="3200" b="1" dirty="0">
                <a:solidFill>
                  <a:srgbClr val="66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onotype Corsiva" pitchFamily="66" charset="0"/>
              </a:rPr>
              <a:t/>
            </a:r>
            <a:br>
              <a:rPr lang="ru-RU" sz="3200" b="1" dirty="0">
                <a:solidFill>
                  <a:srgbClr val="66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onotype Corsiva" pitchFamily="66" charset="0"/>
              </a:rPr>
            </a:br>
            <a:r>
              <a:rPr lang="ru-RU" sz="24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onotype Corsiva" pitchFamily="66" charset="0"/>
              </a:rPr>
              <a:t>Развлечение совместно с </a:t>
            </a:r>
            <a:r>
              <a:rPr lang="ru-RU" sz="26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onotype Corsiva" pitchFamily="66" charset="0"/>
              </a:rPr>
              <a:t>родителями</a:t>
            </a:r>
            <a:r>
              <a:rPr lang="ru-RU" sz="24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onotype Corsiva" pitchFamily="66" charset="0"/>
              </a:rPr>
              <a:t> </a:t>
            </a:r>
            <a:r>
              <a:rPr lang="ru-RU" sz="20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onotype Corsiva" pitchFamily="66" charset="0"/>
              </a:rPr>
              <a:t>«</a:t>
            </a:r>
            <a:r>
              <a:rPr lang="ru-RU" sz="24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Моя музыкальная семья</a:t>
            </a:r>
            <a:r>
              <a:rPr lang="ru-RU" sz="20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»</a:t>
            </a:r>
            <a:r>
              <a:rPr lang="ru-RU" sz="3200" b="1" dirty="0">
                <a:solidFill>
                  <a:srgbClr val="66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onotype Corsiva" pitchFamily="66" charset="0"/>
              </a:rPr>
              <a:t/>
            </a:r>
            <a:br>
              <a:rPr lang="ru-RU" sz="3200" b="1" dirty="0">
                <a:solidFill>
                  <a:srgbClr val="66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onotype Corsiva" pitchFamily="66" charset="0"/>
              </a:rPr>
            </a:br>
            <a:endParaRPr lang="ru-RU" sz="3200" b="1" dirty="0">
              <a:solidFill>
                <a:srgbClr val="66006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Monotype Corsiva" pitchFamily="66" charset="0"/>
            </a:endParaRPr>
          </a:p>
        </p:txBody>
      </p:sp>
      <p:sp>
        <p:nvSpPr>
          <p:cNvPr id="9" name="Rectangle 2"/>
          <p:cNvSpPr>
            <a:spLocks noRot="1" noChangeArrowheads="1"/>
          </p:cNvSpPr>
          <p:nvPr/>
        </p:nvSpPr>
        <p:spPr bwMode="auto">
          <a:xfrm>
            <a:off x="671513" y="2790825"/>
            <a:ext cx="2952750" cy="8636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/>
          <a:lstStyle/>
          <a:p>
            <a:pPr algn="ctr">
              <a:defRPr/>
            </a:pPr>
            <a:endParaRPr lang="ru-RU" sz="2000" b="1" dirty="0">
              <a:solidFill>
                <a:srgbClr val="9900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</a:endParaRPr>
          </a:p>
        </p:txBody>
      </p:sp>
      <p:sp>
        <p:nvSpPr>
          <p:cNvPr id="10" name="Rectangle 2"/>
          <p:cNvSpPr>
            <a:spLocks noRot="1" noChangeArrowheads="1"/>
          </p:cNvSpPr>
          <p:nvPr/>
        </p:nvSpPr>
        <p:spPr bwMode="auto">
          <a:xfrm>
            <a:off x="1187450" y="5994400"/>
            <a:ext cx="2952750" cy="8636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/>
          <a:lstStyle/>
          <a:p>
            <a:pPr algn="ctr">
              <a:defRPr/>
            </a:pPr>
            <a:endParaRPr lang="ru-RU" sz="2000" b="1" dirty="0">
              <a:solidFill>
                <a:srgbClr val="9900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</a:endParaRPr>
          </a:p>
        </p:txBody>
      </p:sp>
      <p:sp>
        <p:nvSpPr>
          <p:cNvPr id="11" name="Rectangle 2"/>
          <p:cNvSpPr>
            <a:spLocks noRot="1" noChangeArrowheads="1"/>
          </p:cNvSpPr>
          <p:nvPr/>
        </p:nvSpPr>
        <p:spPr bwMode="auto">
          <a:xfrm>
            <a:off x="-214346" y="2852738"/>
            <a:ext cx="9286940" cy="8636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/>
          <a:lstStyle/>
          <a:p>
            <a:pPr algn="ctr">
              <a:defRPr/>
            </a:pPr>
            <a:r>
              <a:rPr lang="ru-RU" sz="2800" b="1" dirty="0" smtClean="0">
                <a:solidFill>
                  <a:srgbClr val="99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Открытый просмотр ООД «Музыка здоровья»</a:t>
            </a:r>
            <a:endParaRPr lang="ru-RU" sz="2800" b="1" dirty="0">
              <a:solidFill>
                <a:srgbClr val="9900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</a:endParaRPr>
          </a:p>
        </p:txBody>
      </p:sp>
      <p:sp>
        <p:nvSpPr>
          <p:cNvPr id="12" name="Rectangle 2"/>
          <p:cNvSpPr>
            <a:spLocks noRot="1" noChangeArrowheads="1"/>
          </p:cNvSpPr>
          <p:nvPr/>
        </p:nvSpPr>
        <p:spPr bwMode="auto">
          <a:xfrm>
            <a:off x="5508625" y="6030913"/>
            <a:ext cx="2952750" cy="8636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/>
          <a:lstStyle/>
          <a:p>
            <a:pPr algn="ctr">
              <a:defRPr/>
            </a:pPr>
            <a:endParaRPr lang="ru-RU" sz="2000" b="1" dirty="0">
              <a:solidFill>
                <a:srgbClr val="9900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10253"/>
          <a:stretch/>
        </p:blipFill>
        <p:spPr bwMode="auto">
          <a:xfrm>
            <a:off x="251519" y="3589338"/>
            <a:ext cx="4320481" cy="29081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35" t="20519" r="19950" b="7962"/>
          <a:stretch/>
        </p:blipFill>
        <p:spPr bwMode="auto">
          <a:xfrm>
            <a:off x="4718050" y="3589338"/>
            <a:ext cx="4122484" cy="29081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 descr="C:\Users\index\Desktop\IMG_20200121_165159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0148" t="11816" r="20843" b="8041"/>
          <a:stretch/>
        </p:blipFill>
        <p:spPr bwMode="auto">
          <a:xfrm>
            <a:off x="285720" y="500042"/>
            <a:ext cx="4214842" cy="260323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3075" name="Picture 3" descr="C:\Users\index\Desktop\IMG_20200121_164620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21076" r="-369" b="6814"/>
          <a:stretch/>
        </p:blipFill>
        <p:spPr bwMode="auto">
          <a:xfrm>
            <a:off x="4572000" y="500042"/>
            <a:ext cx="4268533" cy="25974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</p:cSld>
  <p:clrMapOvr>
    <a:masterClrMapping/>
  </p:clrMapOvr>
  <p:transition spd="med" advClick="0" advTm="15000">
    <p:pull dir="rd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364" name="Text Box 0"/>
          <p:cNvGrpSpPr>
            <a:grpSpLocks/>
          </p:cNvGrpSpPr>
          <p:nvPr/>
        </p:nvGrpSpPr>
        <p:grpSpPr bwMode="auto">
          <a:xfrm>
            <a:off x="468313" y="549275"/>
            <a:ext cx="8207375" cy="4351736"/>
            <a:chOff x="3283" y="2427"/>
            <a:chExt cx="2304" cy="1968"/>
          </a:xfrm>
        </p:grpSpPr>
        <p:pic>
          <p:nvPicPr>
            <p:cNvPr id="14340" name="Text Box 0"/>
            <p:cNvPicPr>
              <a:picLocks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3283" y="2427"/>
              <a:ext cx="2304" cy="11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 useBgFill="1">
          <p:nvSpPr>
            <p:cNvPr id="14341" name="Text Box 8"/>
            <p:cNvSpPr txBox="1">
              <a:spLocks noChangeArrowheads="1"/>
            </p:cNvSpPr>
            <p:nvPr/>
          </p:nvSpPr>
          <p:spPr bwMode="auto">
            <a:xfrm>
              <a:off x="3288" y="2432"/>
              <a:ext cx="2295" cy="1963"/>
            </a:xfrm>
            <a:prstGeom prst="rect">
              <a:avLst/>
            </a:prstGeom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ru-RU" sz="2000" b="1" i="1" dirty="0">
                  <a:solidFill>
                    <a:srgbClr val="FF0000"/>
                  </a:solidFill>
                  <a:latin typeface="Monotype Corsiva" pitchFamily="66" charset="0"/>
                </a:rPr>
                <a:t>   </a:t>
              </a:r>
            </a:p>
            <a:p>
              <a:r>
                <a:rPr lang="ru-RU" sz="3200" b="1" i="1" u="sng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</a:rPr>
                <a:t>1.Возраст </a:t>
              </a:r>
              <a:r>
                <a:rPr lang="ru-RU" sz="3200" b="1" i="1" u="sng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</a:rPr>
                <a:t>детей</a:t>
              </a:r>
              <a:r>
                <a:rPr lang="ru-RU" sz="3200" i="1" u="sng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</a:rPr>
                <a:t>: </a:t>
              </a:r>
              <a:r>
                <a:rPr lang="ru-RU" sz="3200" i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</a:rPr>
                <a:t>5-6 лет.</a:t>
              </a:r>
            </a:p>
            <a:p>
              <a:r>
                <a:rPr lang="ru-RU" sz="3200" i="1" u="sng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</a:rPr>
                <a:t>  </a:t>
              </a:r>
            </a:p>
            <a:p>
              <a:r>
                <a:rPr lang="ru-RU" sz="3200" b="1" i="1" u="sng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</a:rPr>
                <a:t>2.Тип проекта</a:t>
              </a:r>
              <a:r>
                <a:rPr lang="ru-RU" sz="3200" i="1" u="sng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</a:rPr>
                <a:t>:    </a:t>
              </a:r>
              <a:r>
                <a:rPr lang="ru-RU" sz="3200" i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</a:rPr>
                <a:t>познавательно- игровой</a:t>
              </a:r>
              <a:r>
                <a:rPr lang="ru-RU" sz="3200" i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, </a:t>
              </a:r>
              <a:r>
                <a:rPr lang="ru-RU" sz="3200" i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</a:rPr>
                <a:t>музыкально-оздоровительный.</a:t>
              </a:r>
              <a:r>
                <a:rPr lang="ru-RU" sz="3200" i="1" u="sng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</a:rPr>
                <a:t>    </a:t>
              </a:r>
              <a:endParaRPr lang="ru-RU" sz="3200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endParaRPr>
            </a:p>
            <a:p>
              <a:endParaRPr lang="ru-RU" sz="3200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endParaRPr>
            </a:p>
            <a:p>
              <a:r>
                <a:rPr lang="ru-RU" sz="3200" b="1" i="1" u="sng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</a:rPr>
                <a:t>3.Сроки реализации:</a:t>
              </a:r>
              <a:r>
                <a:rPr lang="ru-RU" sz="3200" i="1" u="sng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</a:rPr>
                <a:t>   </a:t>
              </a:r>
              <a:r>
                <a:rPr lang="ru-RU" sz="3200" i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</a:rPr>
                <a:t>краткосрочный,</a:t>
              </a:r>
              <a:endParaRPr lang="ru-RU" sz="32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endParaRPr>
            </a:p>
            <a:p>
              <a:r>
                <a:rPr lang="ru-RU" sz="3200" i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</a:rPr>
                <a:t>с </a:t>
              </a:r>
              <a:r>
                <a:rPr lang="ru-RU" sz="3200" i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</a:rPr>
                <a:t>6 </a:t>
              </a:r>
              <a:r>
                <a:rPr lang="ru-RU" sz="3200" i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</a:rPr>
                <a:t>по </a:t>
              </a:r>
              <a:r>
                <a:rPr lang="ru-RU" sz="3200" i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</a:rPr>
                <a:t>30 </a:t>
              </a:r>
              <a:r>
                <a:rPr lang="ru-RU" sz="3200" i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</a:rPr>
                <a:t>ноября.   </a:t>
              </a:r>
              <a:endParaRPr lang="ru-RU" sz="32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endParaRPr>
            </a:p>
            <a:p>
              <a:pPr algn="ctr"/>
              <a:endParaRPr lang="ru-RU" sz="3200" dirty="0">
                <a:solidFill>
                  <a:schemeClr val="accent2"/>
                </a:solidFill>
                <a:latin typeface="Calibri" pitchFamily="34" charset="0"/>
              </a:endParaRPr>
            </a:p>
          </p:txBody>
        </p:sp>
      </p:grpSp>
      <p:pic>
        <p:nvPicPr>
          <p:cNvPr id="1026" name="Picture 2" descr="Похожее изображение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4578349"/>
            <a:ext cx="3816423" cy="195462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</p:cSld>
  <p:clrMapOvr>
    <a:masterClrMapping/>
  </p:clrMapOvr>
  <p:transition spd="med" advClick="0" advTm="11000">
    <p:pull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100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Заголовок 1"/>
          <p:cNvSpPr>
            <a:spLocks noGrp="1"/>
          </p:cNvSpPr>
          <p:nvPr>
            <p:ph type="title" idx="4294967295"/>
          </p:nvPr>
        </p:nvSpPr>
        <p:spPr>
          <a:xfrm>
            <a:off x="323850" y="1052513"/>
            <a:ext cx="8229600" cy="725487"/>
          </a:xfrm>
        </p:spPr>
        <p:txBody>
          <a:bodyPr/>
          <a:lstStyle/>
          <a:p>
            <a:pPr eaLnBrk="1" hangingPunct="1"/>
            <a:r>
              <a:rPr lang="ru-RU" sz="4000" b="1" u="sng" smtClean="0">
                <a:solidFill>
                  <a:srgbClr val="C00000"/>
                </a:solidFill>
              </a:rPr>
              <a:t>Ожидаемый результат:</a:t>
            </a:r>
            <a:r>
              <a:rPr lang="ru-RU" sz="2900" b="1" smtClean="0">
                <a:solidFill>
                  <a:srgbClr val="C00000"/>
                </a:solidFill>
              </a:rPr>
              <a:t> 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idx="4294967295"/>
          </p:nvPr>
        </p:nvSpPr>
        <p:spPr>
          <a:xfrm>
            <a:off x="395288" y="1844675"/>
            <a:ext cx="8229600" cy="4525963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ru-RU" sz="3500" b="1" dirty="0" smtClean="0">
                <a:solidFill>
                  <a:srgbClr val="4A452A"/>
                </a:solidFill>
              </a:rPr>
              <a:t>повысился уровень развития музыкальных и творческих способностей детей;</a:t>
            </a:r>
          </a:p>
          <a:p>
            <a:pPr eaLnBrk="1" hangingPunct="1">
              <a:lnSpc>
                <a:spcPct val="90000"/>
              </a:lnSpc>
            </a:pPr>
            <a:r>
              <a:rPr lang="ru-RU" sz="3500" b="1" dirty="0" smtClean="0">
                <a:solidFill>
                  <a:srgbClr val="4A452A"/>
                </a:solidFill>
              </a:rPr>
              <a:t>повысился уровень речевого развития</a:t>
            </a:r>
            <a:r>
              <a:rPr lang="ru-RU" sz="3500" b="1" dirty="0" smtClean="0">
                <a:solidFill>
                  <a:srgbClr val="4A452A"/>
                </a:solidFill>
                <a:latin typeface="Arial" charset="0"/>
              </a:rPr>
              <a:t> </a:t>
            </a:r>
            <a:r>
              <a:rPr lang="ru-RU" sz="3500" b="1" dirty="0" smtClean="0">
                <a:solidFill>
                  <a:srgbClr val="4A452A"/>
                </a:solidFill>
              </a:rPr>
              <a:t>детей;</a:t>
            </a:r>
          </a:p>
          <a:p>
            <a:pPr eaLnBrk="1" hangingPunct="1">
              <a:lnSpc>
                <a:spcPct val="90000"/>
              </a:lnSpc>
            </a:pPr>
            <a:r>
              <a:rPr lang="ru-RU" sz="3500" b="1" dirty="0" smtClean="0">
                <a:solidFill>
                  <a:srgbClr val="4A452A"/>
                </a:solidFill>
              </a:rPr>
              <a:t>снизился уровень заболеваемости;</a:t>
            </a:r>
          </a:p>
          <a:p>
            <a:pPr eaLnBrk="1" hangingPunct="1">
              <a:lnSpc>
                <a:spcPct val="90000"/>
              </a:lnSpc>
            </a:pPr>
            <a:r>
              <a:rPr lang="ru-RU" sz="3500" b="1" dirty="0" smtClean="0">
                <a:solidFill>
                  <a:srgbClr val="4A452A"/>
                </a:solidFill>
              </a:rPr>
              <a:t>дети стали  физически и умственно работоспособнее во всех режимных моментах.</a:t>
            </a:r>
          </a:p>
          <a:p>
            <a:pPr eaLnBrk="1" hangingPunct="1">
              <a:lnSpc>
                <a:spcPct val="90000"/>
              </a:lnSpc>
            </a:pPr>
            <a:endParaRPr lang="ru-RU" sz="3600" dirty="0" smtClean="0"/>
          </a:p>
        </p:txBody>
      </p:sp>
      <p:pic>
        <p:nvPicPr>
          <p:cNvPr id="43011" name="Рисунок 4" descr="cont.gi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39975" y="0"/>
            <a:ext cx="3789363" cy="1093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Click="0" advTm="16000">
    <p:pull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7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34351" y="2967335"/>
            <a:ext cx="787529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Спасибо за внимание!</a:t>
            </a:r>
            <a:endParaRPr lang="ru-RU" sz="5400" b="1" i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12765303"/>
      </p:ext>
    </p:extLst>
  </p:cSld>
  <p:clrMapOvr>
    <a:masterClrMapping/>
  </p:clrMapOvr>
  <p:transition spd="med" advClick="0" advTm="20000">
    <p:pull dir="rd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Содержимое 2"/>
          <p:cNvSpPr>
            <a:spLocks noGrp="1"/>
          </p:cNvSpPr>
          <p:nvPr>
            <p:ph idx="1"/>
          </p:nvPr>
        </p:nvSpPr>
        <p:spPr>
          <a:xfrm>
            <a:off x="179388" y="1125538"/>
            <a:ext cx="8507412" cy="3671887"/>
          </a:xfrm>
        </p:spPr>
        <p:txBody>
          <a:bodyPr/>
          <a:lstStyle/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sz="3600" i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организация единой оздоровительной работы ДОУ, направленной на целостное физическое, эстетическое, познавательное и социальное развитие личности ребенка с применением </a:t>
            </a:r>
            <a:r>
              <a:rPr lang="ru-RU" sz="3600" i="1" dirty="0" err="1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здоровьесберегающих</a:t>
            </a:r>
            <a:r>
              <a:rPr lang="ru-RU" sz="3600" i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технологий в процессе музыкальных занятий.</a:t>
            </a:r>
            <a:r>
              <a:rPr lang="ru-RU" i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</a:t>
            </a:r>
            <a:r>
              <a:rPr lang="ru-RU" b="1" i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</a:t>
            </a:r>
            <a:endParaRPr lang="ru-RU" i="1" dirty="0" smtClean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  <a:p>
            <a:pPr eaLnBrk="1" hangingPunct="1"/>
            <a:endParaRPr lang="ru-RU" dirty="0" smtClean="0">
              <a:latin typeface="Monotype Corsiva" pitchFamily="66" charset="0"/>
            </a:endParaRPr>
          </a:p>
        </p:txBody>
      </p:sp>
      <p:pic>
        <p:nvPicPr>
          <p:cNvPr id="15362" name="Picture 2" descr="C:\Documents and Settings\Admin\Рабочий стол\Book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-320960">
            <a:off x="7662863" y="309563"/>
            <a:ext cx="1470025" cy="54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3" name="Picture 3" descr="C:\Documents and Settings\Admin\Рабочий стол\Ручка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424863" y="0"/>
            <a:ext cx="719137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4" name="Picture 4" descr="C:\Documents and Settings\Admin\Рабочий стол\Детки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516688" y="4868863"/>
            <a:ext cx="2416175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5" name="Прямоугольник 1"/>
          <p:cNvSpPr>
            <a:spLocks noChangeArrowheads="1"/>
          </p:cNvSpPr>
          <p:nvPr/>
        </p:nvSpPr>
        <p:spPr bwMode="auto">
          <a:xfrm>
            <a:off x="0" y="60325"/>
            <a:ext cx="8027988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4400" b="1" u="sng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Цель:</a:t>
            </a:r>
          </a:p>
          <a:p>
            <a:pPr algn="ctr"/>
            <a:endParaRPr lang="ru-RU" sz="4400" b="1" u="sng" dirty="0">
              <a:solidFill>
                <a:schemeClr val="accent2"/>
              </a:solidFill>
              <a:latin typeface="Calibri" pitchFamily="34" charset="0"/>
            </a:endParaRPr>
          </a:p>
          <a:p>
            <a:r>
              <a:rPr lang="ru-RU" sz="2000" b="1" u="sng" dirty="0">
                <a:solidFill>
                  <a:schemeClr val="accent2"/>
                </a:solidFill>
                <a:latin typeface="Calibri" pitchFamily="34" charset="0"/>
              </a:rPr>
              <a:t> </a:t>
            </a:r>
          </a:p>
        </p:txBody>
      </p:sp>
    </p:spTree>
  </p:cSld>
  <p:clrMapOvr>
    <a:masterClrMapping/>
  </p:clrMapOvr>
  <p:transition spd="med" advClick="0" advTm="17000">
    <p:pull dir="rd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2"/>
          <p:cNvSpPr>
            <a:spLocks noGrp="1"/>
          </p:cNvSpPr>
          <p:nvPr>
            <p:ph type="title" idx="4294967295"/>
          </p:nvPr>
        </p:nvSpPr>
        <p:spPr>
          <a:xfrm>
            <a:off x="457200" y="274638"/>
            <a:ext cx="8229600" cy="850900"/>
          </a:xfrm>
        </p:spPr>
        <p:txBody>
          <a:bodyPr/>
          <a:lstStyle/>
          <a:p>
            <a:r>
              <a:rPr lang="ru-RU" sz="4000" b="1" u="sng" smtClean="0">
                <a:solidFill>
                  <a:schemeClr val="accent2"/>
                </a:solidFill>
              </a:rPr>
              <a:t>Задачи: </a:t>
            </a:r>
            <a:r>
              <a:rPr lang="ru-RU" sz="4000" u="sng" smtClean="0">
                <a:solidFill>
                  <a:schemeClr val="accent2"/>
                </a:solidFill>
              </a:rPr>
              <a:t/>
            </a:r>
            <a:br>
              <a:rPr lang="ru-RU" sz="4000" u="sng" smtClean="0">
                <a:solidFill>
                  <a:schemeClr val="accent2"/>
                </a:solidFill>
              </a:rPr>
            </a:br>
            <a:endParaRPr lang="ru-RU" sz="4000" u="sng" smtClean="0">
              <a:solidFill>
                <a:schemeClr val="accent2"/>
              </a:solidFill>
            </a:endParaRPr>
          </a:p>
        </p:txBody>
      </p:sp>
      <p:sp>
        <p:nvSpPr>
          <p:cNvPr id="16386" name="Rectangle 3"/>
          <p:cNvSpPr>
            <a:spLocks noGrp="1"/>
          </p:cNvSpPr>
          <p:nvPr>
            <p:ph type="body" idx="4294967295"/>
          </p:nvPr>
        </p:nvSpPr>
        <p:spPr>
          <a:xfrm>
            <a:off x="0" y="476250"/>
            <a:ext cx="8964613" cy="6381750"/>
          </a:xfrm>
        </p:spPr>
        <p:txBody>
          <a:bodyPr/>
          <a:lstStyle/>
          <a:p>
            <a:pPr>
              <a:lnSpc>
                <a:spcPct val="80000"/>
              </a:lnSpc>
              <a:buFont typeface="Arial" charset="0"/>
              <a:buNone/>
            </a:pPr>
            <a:r>
              <a:rPr lang="ru-RU" sz="800" b="1" dirty="0" smtClean="0">
                <a:solidFill>
                  <a:schemeClr val="accent2"/>
                </a:solidFill>
              </a:rPr>
              <a:t> </a:t>
            </a:r>
            <a:endParaRPr lang="ru-RU" sz="800" dirty="0" smtClean="0">
              <a:solidFill>
                <a:schemeClr val="accent2"/>
              </a:solidFill>
            </a:endParaRPr>
          </a:p>
          <a:p>
            <a:pPr>
              <a:lnSpc>
                <a:spcPct val="80000"/>
              </a:lnSpc>
              <a:buFont typeface="Arial" charset="0"/>
              <a:buNone/>
            </a:pPr>
            <a:r>
              <a:rPr lang="en-US" sz="800" dirty="0" smtClean="0">
                <a:solidFill>
                  <a:schemeClr val="accent2"/>
                </a:solidFill>
              </a:rPr>
              <a:t>      </a:t>
            </a:r>
            <a:r>
              <a:rPr lang="ru-RU" sz="2800" b="1" u="sng" dirty="0" smtClean="0">
                <a:solidFill>
                  <a:schemeClr val="accent2"/>
                </a:solidFill>
              </a:rPr>
              <a:t>Воспитательные</a:t>
            </a:r>
            <a:r>
              <a:rPr lang="ru-RU" sz="2800" b="1" i="1" u="sng" dirty="0" smtClean="0">
                <a:solidFill>
                  <a:schemeClr val="accent2"/>
                </a:solidFill>
              </a:rPr>
              <a:t>:</a:t>
            </a:r>
            <a:r>
              <a:rPr lang="ru-RU" sz="2800" b="1" u="sng" dirty="0" smtClean="0">
                <a:solidFill>
                  <a:schemeClr val="accent2"/>
                </a:solidFill>
              </a:rPr>
              <a:t>  </a:t>
            </a:r>
          </a:p>
          <a:p>
            <a:pPr>
              <a:lnSpc>
                <a:spcPct val="80000"/>
              </a:lnSpc>
            </a:pPr>
            <a:r>
              <a:rPr lang="ru-RU" sz="2800" dirty="0" smtClean="0">
                <a:solidFill>
                  <a:schemeClr val="accent2"/>
                </a:solidFill>
              </a:rPr>
              <a:t>мотивировать  детей к здоровому образу жизни, сохранять и укреплять здоровье детей посредством внедрения </a:t>
            </a:r>
            <a:r>
              <a:rPr lang="ru-RU" sz="2800" dirty="0" err="1" smtClean="0">
                <a:solidFill>
                  <a:schemeClr val="accent2"/>
                </a:solidFill>
              </a:rPr>
              <a:t>здоровьесберегающих</a:t>
            </a:r>
            <a:r>
              <a:rPr lang="ru-RU" sz="2800" dirty="0" smtClean="0">
                <a:solidFill>
                  <a:schemeClr val="accent2"/>
                </a:solidFill>
              </a:rPr>
              <a:t> технологий, воспитание культурных привычек в процессе группового общения с детьми и взрослыми.</a:t>
            </a:r>
          </a:p>
          <a:p>
            <a:pPr>
              <a:lnSpc>
                <a:spcPct val="80000"/>
              </a:lnSpc>
              <a:buFont typeface="Arial" charset="0"/>
              <a:buNone/>
            </a:pPr>
            <a:r>
              <a:rPr lang="en-US" sz="2800" dirty="0" smtClean="0">
                <a:solidFill>
                  <a:schemeClr val="accent2"/>
                </a:solidFill>
              </a:rPr>
              <a:t>      </a:t>
            </a:r>
            <a:r>
              <a:rPr lang="ru-RU" sz="2800" b="1" u="sng" dirty="0" smtClean="0">
                <a:solidFill>
                  <a:schemeClr val="accent2"/>
                </a:solidFill>
              </a:rPr>
              <a:t>Развивающие</a:t>
            </a:r>
            <a:r>
              <a:rPr lang="ru-RU" sz="2800" b="1" i="1" u="sng" dirty="0" smtClean="0">
                <a:solidFill>
                  <a:schemeClr val="accent2"/>
                </a:solidFill>
              </a:rPr>
              <a:t>:</a:t>
            </a:r>
          </a:p>
          <a:p>
            <a:pPr>
              <a:lnSpc>
                <a:spcPct val="80000"/>
              </a:lnSpc>
            </a:pPr>
            <a:r>
              <a:rPr lang="ru-RU" sz="2800" dirty="0" smtClean="0">
                <a:solidFill>
                  <a:schemeClr val="accent2"/>
                </a:solidFill>
              </a:rPr>
              <a:t>развивать связную речь, пространственное мышление, развивать внимание воображение, воспитывать быстроту реакции и эмоциональную выразительность, формирование ассоциативно-образного мышления, развивать чувство ритма, музыкальный слух.</a:t>
            </a:r>
          </a:p>
          <a:p>
            <a:pPr>
              <a:lnSpc>
                <a:spcPct val="80000"/>
              </a:lnSpc>
              <a:buFont typeface="Arial" charset="0"/>
              <a:buNone/>
            </a:pPr>
            <a:r>
              <a:rPr lang="en-US" sz="2800" dirty="0" smtClean="0">
                <a:solidFill>
                  <a:schemeClr val="accent2"/>
                </a:solidFill>
              </a:rPr>
              <a:t> </a:t>
            </a:r>
            <a:r>
              <a:rPr lang="ru-RU" sz="2800" dirty="0" smtClean="0">
                <a:solidFill>
                  <a:schemeClr val="accent2"/>
                </a:solidFill>
              </a:rPr>
              <a:t>      </a:t>
            </a:r>
            <a:r>
              <a:rPr lang="ru-RU" sz="2800" b="1" i="1" u="sng" dirty="0" smtClean="0">
                <a:solidFill>
                  <a:schemeClr val="accent2"/>
                </a:solidFill>
              </a:rPr>
              <a:t>Обучающие:</a:t>
            </a:r>
            <a:r>
              <a:rPr lang="ru-RU" sz="2800" b="1" u="sng" dirty="0" smtClean="0">
                <a:solidFill>
                  <a:schemeClr val="accent2"/>
                </a:solidFill>
              </a:rPr>
              <a:t> </a:t>
            </a:r>
          </a:p>
          <a:p>
            <a:pPr>
              <a:lnSpc>
                <a:spcPct val="80000"/>
              </a:lnSpc>
            </a:pPr>
            <a:r>
              <a:rPr lang="ru-RU" sz="2800" dirty="0" smtClean="0">
                <a:solidFill>
                  <a:schemeClr val="accent2"/>
                </a:solidFill>
              </a:rPr>
              <a:t>повысить уровень развития музыкальных и творческих способностей детей посредством </a:t>
            </a:r>
            <a:r>
              <a:rPr lang="ru-RU" sz="2800" dirty="0" err="1" smtClean="0">
                <a:solidFill>
                  <a:schemeClr val="accent2"/>
                </a:solidFill>
              </a:rPr>
              <a:t>здоровьесберегающих</a:t>
            </a:r>
            <a:r>
              <a:rPr lang="ru-RU" sz="2800" dirty="0" smtClean="0">
                <a:solidFill>
                  <a:schemeClr val="accent2"/>
                </a:solidFill>
              </a:rPr>
              <a:t>  технологий.</a:t>
            </a:r>
          </a:p>
          <a:p>
            <a:pPr>
              <a:lnSpc>
                <a:spcPct val="80000"/>
              </a:lnSpc>
            </a:pPr>
            <a:endParaRPr lang="ru-RU" sz="2800" dirty="0" smtClean="0"/>
          </a:p>
        </p:txBody>
      </p:sp>
    </p:spTree>
  </p:cSld>
  <p:clrMapOvr>
    <a:masterClrMapping/>
  </p:clrMapOvr>
  <p:transition spd="med" advClick="0" advTm="38000">
    <p:pull dir="rd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Содержимое 2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pPr eaLnBrk="1" hangingPunct="1">
              <a:buFont typeface="Arial" charset="0"/>
              <a:buNone/>
            </a:pPr>
            <a:r>
              <a:rPr lang="ru-RU" smtClean="0">
                <a:solidFill>
                  <a:srgbClr val="283214"/>
                </a:solidFill>
              </a:rPr>
              <a:t> </a:t>
            </a:r>
            <a:endParaRPr lang="ru-RU" b="1" smtClean="0">
              <a:solidFill>
                <a:srgbClr val="37451B"/>
              </a:solidFill>
            </a:endParaRPr>
          </a:p>
          <a:p>
            <a:pPr eaLnBrk="1" hangingPunct="1"/>
            <a:endParaRPr lang="ru-RU" smtClean="0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539750" y="0"/>
            <a:ext cx="8280400" cy="43180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200" b="1" u="sng">
                <a:solidFill>
                  <a:srgbClr val="17375E"/>
                </a:solidFill>
              </a:rPr>
              <a:t>Этапы реализации проекта</a:t>
            </a:r>
          </a:p>
        </p:txBody>
      </p:sp>
      <p:grpSp>
        <p:nvGrpSpPr>
          <p:cNvPr id="15364" name="Text Box 0"/>
          <p:cNvGrpSpPr>
            <a:grpSpLocks/>
          </p:cNvGrpSpPr>
          <p:nvPr/>
        </p:nvGrpSpPr>
        <p:grpSpPr bwMode="auto">
          <a:xfrm>
            <a:off x="179388" y="476250"/>
            <a:ext cx="8964612" cy="6169025"/>
            <a:chOff x="3283" y="2427"/>
            <a:chExt cx="2304" cy="6205"/>
          </a:xfrm>
        </p:grpSpPr>
        <p:pic>
          <p:nvPicPr>
            <p:cNvPr id="17412" name="Text Box 0"/>
            <p:cNvPicPr>
              <a:picLocks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3283" y="2427"/>
              <a:ext cx="2304" cy="11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 useBgFill="1">
          <p:nvSpPr>
            <p:cNvPr id="17413" name="Text Box 11"/>
            <p:cNvSpPr txBox="1">
              <a:spLocks noChangeArrowheads="1"/>
            </p:cNvSpPr>
            <p:nvPr/>
          </p:nvSpPr>
          <p:spPr bwMode="auto">
            <a:xfrm>
              <a:off x="3288" y="2432"/>
              <a:ext cx="2295" cy="6200"/>
            </a:xfrm>
            <a:prstGeom prst="rect">
              <a:avLst/>
            </a:prstGeom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ru-RU" sz="2000" b="1" i="1" dirty="0">
                  <a:solidFill>
                    <a:srgbClr val="006600"/>
                  </a:solidFill>
                  <a:latin typeface="Monotype Corsiva" pitchFamily="66" charset="0"/>
                </a:rPr>
                <a:t>   </a:t>
              </a:r>
              <a:r>
                <a:rPr lang="ru-RU" sz="1800" b="1" u="sng" dirty="0">
                  <a:solidFill>
                    <a:srgbClr val="006600"/>
                  </a:solidFill>
                  <a:latin typeface="Calibri" pitchFamily="34" charset="0"/>
                </a:rPr>
                <a:t>Подготовительный:</a:t>
              </a:r>
            </a:p>
            <a:p>
              <a:r>
                <a:rPr lang="ru-RU" sz="1800" b="1" i="1" dirty="0">
                  <a:solidFill>
                    <a:srgbClr val="006600"/>
                  </a:solidFill>
                  <a:latin typeface="Calibri" pitchFamily="34" charset="0"/>
                </a:rPr>
                <a:t>-</a:t>
              </a:r>
              <a:r>
                <a:rPr lang="ru-RU" sz="1800" b="1" dirty="0">
                  <a:solidFill>
                    <a:srgbClr val="006600"/>
                  </a:solidFill>
                  <a:latin typeface="Calibri" pitchFamily="34" charset="0"/>
                </a:rPr>
                <a:t>разработка</a:t>
              </a:r>
              <a:r>
                <a:rPr lang="ru-RU" sz="1800" b="1" i="1" dirty="0">
                  <a:solidFill>
                    <a:srgbClr val="006600"/>
                  </a:solidFill>
                  <a:latin typeface="Calibri" pitchFamily="34" charset="0"/>
                </a:rPr>
                <a:t> </a:t>
              </a:r>
              <a:r>
                <a:rPr lang="ru-RU" sz="1800" b="1" dirty="0">
                  <a:solidFill>
                    <a:srgbClr val="006600"/>
                  </a:solidFill>
                  <a:latin typeface="Calibri" pitchFamily="34" charset="0"/>
                </a:rPr>
                <a:t>темы</a:t>
              </a:r>
              <a:r>
                <a:rPr lang="ru-RU" sz="1800" b="1" i="1" dirty="0">
                  <a:solidFill>
                    <a:srgbClr val="006600"/>
                  </a:solidFill>
                  <a:latin typeface="Calibri" pitchFamily="34" charset="0"/>
                </a:rPr>
                <a:t>;</a:t>
              </a:r>
            </a:p>
            <a:p>
              <a:r>
                <a:rPr lang="ru-RU" sz="1800" b="1" dirty="0">
                  <a:solidFill>
                    <a:srgbClr val="006600"/>
                  </a:solidFill>
                  <a:latin typeface="Calibri" pitchFamily="34" charset="0"/>
                </a:rPr>
                <a:t>-разработка комплексно-тематического </a:t>
              </a:r>
              <a:r>
                <a:rPr lang="ru-RU" sz="1800" b="1" dirty="0" smtClean="0">
                  <a:solidFill>
                    <a:srgbClr val="006600"/>
                  </a:solidFill>
                  <a:latin typeface="Calibri" pitchFamily="34" charset="0"/>
                </a:rPr>
                <a:t>плана; </a:t>
              </a:r>
              <a:endParaRPr lang="ru-RU" sz="1800" b="1" dirty="0">
                <a:solidFill>
                  <a:srgbClr val="006600"/>
                </a:solidFill>
                <a:latin typeface="Calibri" pitchFamily="34" charset="0"/>
              </a:endParaRPr>
            </a:p>
            <a:p>
              <a:r>
                <a:rPr lang="ru-RU" sz="1800" b="1" i="1" dirty="0">
                  <a:solidFill>
                    <a:srgbClr val="006600"/>
                  </a:solidFill>
                  <a:latin typeface="Calibri" pitchFamily="34" charset="0"/>
                </a:rPr>
                <a:t>-</a:t>
              </a:r>
              <a:r>
                <a:rPr lang="ru-RU" sz="1800" b="1" dirty="0">
                  <a:solidFill>
                    <a:srgbClr val="006600"/>
                  </a:solidFill>
                  <a:latin typeface="Calibri" pitchFamily="34" charset="0"/>
                </a:rPr>
                <a:t>заучивание</a:t>
              </a:r>
              <a:r>
                <a:rPr lang="ru-RU" sz="1800" b="1" i="1" dirty="0">
                  <a:solidFill>
                    <a:srgbClr val="006600"/>
                  </a:solidFill>
                  <a:latin typeface="Calibri" pitchFamily="34" charset="0"/>
                </a:rPr>
                <a:t> </a:t>
              </a:r>
              <a:r>
                <a:rPr lang="ru-RU" sz="1800" b="1" dirty="0">
                  <a:solidFill>
                    <a:srgbClr val="006600"/>
                  </a:solidFill>
                  <a:latin typeface="Calibri" pitchFamily="34" charset="0"/>
                </a:rPr>
                <a:t>игр</a:t>
              </a:r>
              <a:r>
                <a:rPr lang="ru-RU" sz="1800" b="1" i="1" dirty="0">
                  <a:solidFill>
                    <a:srgbClr val="006600"/>
                  </a:solidFill>
                  <a:latin typeface="Calibri" pitchFamily="34" charset="0"/>
                </a:rPr>
                <a:t> –</a:t>
              </a:r>
              <a:r>
                <a:rPr lang="ru-RU" sz="1800" b="1" dirty="0" smtClean="0">
                  <a:solidFill>
                    <a:srgbClr val="006600"/>
                  </a:solidFill>
                  <a:latin typeface="Calibri" pitchFamily="34" charset="0"/>
                </a:rPr>
                <a:t>упражнения;</a:t>
              </a:r>
              <a:endParaRPr lang="ru-RU" sz="1800" b="1" dirty="0">
                <a:solidFill>
                  <a:srgbClr val="006600"/>
                </a:solidFill>
                <a:latin typeface="Calibri" pitchFamily="34" charset="0"/>
              </a:endParaRPr>
            </a:p>
            <a:p>
              <a:r>
                <a:rPr lang="ru-RU" sz="1800" b="1" i="1" dirty="0">
                  <a:solidFill>
                    <a:srgbClr val="006600"/>
                  </a:solidFill>
                  <a:latin typeface="Calibri" pitchFamily="34" charset="0"/>
                </a:rPr>
                <a:t>-</a:t>
              </a:r>
              <a:r>
                <a:rPr lang="ru-RU" sz="1800" b="1" dirty="0">
                  <a:solidFill>
                    <a:srgbClr val="006600"/>
                  </a:solidFill>
                  <a:latin typeface="Calibri" pitchFamily="34" charset="0"/>
                </a:rPr>
                <a:t>разучивание</a:t>
              </a:r>
              <a:r>
                <a:rPr lang="ru-RU" sz="1800" b="1" i="1" dirty="0">
                  <a:solidFill>
                    <a:srgbClr val="006600"/>
                  </a:solidFill>
                  <a:latin typeface="Calibri" pitchFamily="34" charset="0"/>
                </a:rPr>
                <a:t> </a:t>
              </a:r>
              <a:r>
                <a:rPr lang="ru-RU" sz="1800" b="1" dirty="0" smtClean="0">
                  <a:solidFill>
                    <a:srgbClr val="006600"/>
                  </a:solidFill>
                  <a:latin typeface="Calibri" pitchFamily="34" charset="0"/>
                </a:rPr>
                <a:t>песен </a:t>
              </a:r>
              <a:r>
                <a:rPr lang="ru-RU" sz="1800" b="1" i="1" dirty="0" smtClean="0">
                  <a:solidFill>
                    <a:srgbClr val="006600"/>
                  </a:solidFill>
                  <a:latin typeface="Calibri" pitchFamily="34" charset="0"/>
                </a:rPr>
                <a:t>(</a:t>
              </a:r>
              <a:r>
                <a:rPr lang="ru-RU" sz="1800" b="1" dirty="0" err="1" smtClean="0">
                  <a:solidFill>
                    <a:srgbClr val="006600"/>
                  </a:solidFill>
                  <a:latin typeface="Calibri" pitchFamily="34" charset="0"/>
                </a:rPr>
                <a:t>распевки</a:t>
              </a:r>
              <a:r>
                <a:rPr lang="ru-RU" sz="1800" b="1" i="1" dirty="0" smtClean="0">
                  <a:solidFill>
                    <a:srgbClr val="006600"/>
                  </a:solidFill>
                  <a:latin typeface="Calibri" pitchFamily="34" charset="0"/>
                </a:rPr>
                <a:t>);</a:t>
              </a:r>
              <a:endParaRPr lang="ru-RU" sz="1800" b="1" i="1" dirty="0">
                <a:solidFill>
                  <a:srgbClr val="006600"/>
                </a:solidFill>
                <a:latin typeface="Calibri" pitchFamily="34" charset="0"/>
              </a:endParaRPr>
            </a:p>
            <a:p>
              <a:r>
                <a:rPr lang="ru-RU" sz="1800" b="1" i="1" dirty="0">
                  <a:solidFill>
                    <a:srgbClr val="006600"/>
                  </a:solidFill>
                  <a:latin typeface="Calibri" pitchFamily="34" charset="0"/>
                </a:rPr>
                <a:t>-</a:t>
              </a:r>
              <a:r>
                <a:rPr lang="ru-RU" sz="1800" b="1" dirty="0">
                  <a:solidFill>
                    <a:srgbClr val="006600"/>
                  </a:solidFill>
                  <a:latin typeface="Calibri" pitchFamily="34" charset="0"/>
                </a:rPr>
                <a:t>разучивание танцев с элементами </a:t>
              </a:r>
              <a:r>
                <a:rPr lang="ru-RU" sz="1800" b="1" dirty="0" smtClean="0">
                  <a:solidFill>
                    <a:srgbClr val="006600"/>
                  </a:solidFill>
                  <a:latin typeface="Calibri" pitchFamily="34" charset="0"/>
                </a:rPr>
                <a:t>ритмопластики;</a:t>
              </a:r>
              <a:endParaRPr lang="ru-RU" sz="1800" b="1" dirty="0">
                <a:solidFill>
                  <a:srgbClr val="006600"/>
                </a:solidFill>
                <a:latin typeface="Calibri" pitchFamily="34" charset="0"/>
              </a:endParaRPr>
            </a:p>
            <a:p>
              <a:r>
                <a:rPr lang="ru-RU" sz="1800" b="1" i="1" dirty="0">
                  <a:solidFill>
                    <a:srgbClr val="006600"/>
                  </a:solidFill>
                  <a:latin typeface="Calibri" pitchFamily="34" charset="0"/>
                </a:rPr>
                <a:t>-</a:t>
              </a:r>
              <a:r>
                <a:rPr lang="ru-RU" sz="1800" b="1" dirty="0">
                  <a:solidFill>
                    <a:srgbClr val="006600"/>
                  </a:solidFill>
                  <a:latin typeface="Calibri" pitchFamily="34" charset="0"/>
                </a:rPr>
                <a:t>подборка методического и музыкального </a:t>
              </a:r>
              <a:r>
                <a:rPr lang="ru-RU" sz="1800" b="1" dirty="0" smtClean="0">
                  <a:solidFill>
                    <a:srgbClr val="006600"/>
                  </a:solidFill>
                  <a:latin typeface="Calibri" pitchFamily="34" charset="0"/>
                </a:rPr>
                <a:t>сопровождения.</a:t>
              </a:r>
              <a:endParaRPr lang="ru-RU" sz="1800" b="1" dirty="0">
                <a:solidFill>
                  <a:srgbClr val="006600"/>
                </a:solidFill>
                <a:latin typeface="Calibri" pitchFamily="34" charset="0"/>
              </a:endParaRPr>
            </a:p>
            <a:p>
              <a:pPr algn="ctr"/>
              <a:r>
                <a:rPr lang="ru-RU" sz="1800" b="1" u="sng" dirty="0">
                  <a:solidFill>
                    <a:srgbClr val="006600"/>
                  </a:solidFill>
                  <a:latin typeface="Calibri" pitchFamily="34" charset="0"/>
                </a:rPr>
                <a:t>Основной:</a:t>
              </a:r>
            </a:p>
            <a:p>
              <a:r>
                <a:rPr lang="ru-RU" sz="1800" b="1" dirty="0">
                  <a:solidFill>
                    <a:srgbClr val="006600"/>
                  </a:solidFill>
                  <a:latin typeface="Calibri" pitchFamily="34" charset="0"/>
                </a:rPr>
                <a:t>-</a:t>
              </a:r>
              <a:r>
                <a:rPr lang="ru-RU" sz="1800" b="1" dirty="0" smtClean="0">
                  <a:solidFill>
                    <a:srgbClr val="006600"/>
                  </a:solidFill>
                  <a:latin typeface="Calibri" pitchFamily="34" charset="0"/>
                </a:rPr>
                <a:t>беседа;</a:t>
              </a:r>
              <a:endParaRPr lang="ru-RU" sz="1800" b="1" dirty="0">
                <a:solidFill>
                  <a:srgbClr val="006600"/>
                </a:solidFill>
                <a:latin typeface="Calibri" pitchFamily="34" charset="0"/>
              </a:endParaRPr>
            </a:p>
            <a:p>
              <a:r>
                <a:rPr lang="ru-RU" sz="1800" b="1" dirty="0">
                  <a:solidFill>
                    <a:srgbClr val="006600"/>
                  </a:solidFill>
                  <a:latin typeface="Calibri" pitchFamily="34" charset="0"/>
                </a:rPr>
                <a:t>-</a:t>
              </a:r>
              <a:r>
                <a:rPr lang="ru-RU" sz="1800" b="1" dirty="0" err="1" smtClean="0">
                  <a:solidFill>
                    <a:srgbClr val="006600"/>
                  </a:solidFill>
                  <a:latin typeface="Calibri" pitchFamily="34" charset="0"/>
                </a:rPr>
                <a:t>психогимнастика</a:t>
              </a:r>
              <a:r>
                <a:rPr lang="ru-RU" sz="1800" b="1" dirty="0" smtClean="0">
                  <a:solidFill>
                    <a:srgbClr val="006600"/>
                  </a:solidFill>
                  <a:latin typeface="Calibri" pitchFamily="34" charset="0"/>
                </a:rPr>
                <a:t>;</a:t>
              </a:r>
              <a:endParaRPr lang="ru-RU" sz="1800" b="1" dirty="0">
                <a:solidFill>
                  <a:srgbClr val="006600"/>
                </a:solidFill>
                <a:latin typeface="Calibri" pitchFamily="34" charset="0"/>
              </a:endParaRPr>
            </a:p>
            <a:p>
              <a:r>
                <a:rPr lang="ru-RU" sz="1800" b="1" dirty="0">
                  <a:solidFill>
                    <a:srgbClr val="006600"/>
                  </a:solidFill>
                  <a:latin typeface="Calibri" pitchFamily="34" charset="0"/>
                </a:rPr>
                <a:t>-</a:t>
              </a:r>
              <a:r>
                <a:rPr lang="ru-RU" sz="1800" b="1" dirty="0" smtClean="0">
                  <a:solidFill>
                    <a:srgbClr val="006600"/>
                  </a:solidFill>
                  <a:latin typeface="Calibri" pitchFamily="34" charset="0"/>
                </a:rPr>
                <a:t>ритмопластика;</a:t>
              </a:r>
              <a:endParaRPr lang="ru-RU" sz="1800" b="1" dirty="0">
                <a:solidFill>
                  <a:srgbClr val="006600"/>
                </a:solidFill>
                <a:latin typeface="Calibri" pitchFamily="34" charset="0"/>
              </a:endParaRPr>
            </a:p>
            <a:p>
              <a:r>
                <a:rPr lang="ru-RU" sz="1800" b="1" dirty="0">
                  <a:solidFill>
                    <a:srgbClr val="006600"/>
                  </a:solidFill>
                  <a:latin typeface="Calibri" pitchFamily="34" charset="0"/>
                </a:rPr>
                <a:t>-артикуляционная </a:t>
              </a:r>
              <a:r>
                <a:rPr lang="ru-RU" sz="1800" b="1" dirty="0" smtClean="0">
                  <a:solidFill>
                    <a:srgbClr val="006600"/>
                  </a:solidFill>
                  <a:latin typeface="Calibri" pitchFamily="34" charset="0"/>
                </a:rPr>
                <a:t>гимнастика;</a:t>
              </a:r>
              <a:endParaRPr lang="ru-RU" sz="1800" b="1" dirty="0">
                <a:solidFill>
                  <a:srgbClr val="006600"/>
                </a:solidFill>
                <a:latin typeface="Calibri" pitchFamily="34" charset="0"/>
              </a:endParaRPr>
            </a:p>
            <a:p>
              <a:r>
                <a:rPr lang="ru-RU" sz="1800" b="1" dirty="0">
                  <a:solidFill>
                    <a:srgbClr val="006600"/>
                  </a:solidFill>
                  <a:latin typeface="Calibri" pitchFamily="34" charset="0"/>
                </a:rPr>
                <a:t>-</a:t>
              </a:r>
              <a:r>
                <a:rPr lang="ru-RU" sz="1800" b="1" dirty="0" err="1">
                  <a:solidFill>
                    <a:srgbClr val="006600"/>
                  </a:solidFill>
                  <a:latin typeface="Calibri" pitchFamily="34" charset="0"/>
                </a:rPr>
                <a:t>фонопедическая</a:t>
              </a:r>
              <a:r>
                <a:rPr lang="ru-RU" sz="1800" b="1" dirty="0">
                  <a:solidFill>
                    <a:srgbClr val="006600"/>
                  </a:solidFill>
                  <a:latin typeface="Calibri" pitchFamily="34" charset="0"/>
                </a:rPr>
                <a:t> </a:t>
              </a:r>
              <a:r>
                <a:rPr lang="ru-RU" sz="1800" b="1" dirty="0" smtClean="0">
                  <a:solidFill>
                    <a:srgbClr val="006600"/>
                  </a:solidFill>
                  <a:latin typeface="Calibri" pitchFamily="34" charset="0"/>
                </a:rPr>
                <a:t>упражнения;</a:t>
              </a:r>
              <a:endParaRPr lang="ru-RU" sz="1800" b="1" dirty="0">
                <a:solidFill>
                  <a:srgbClr val="006600"/>
                </a:solidFill>
                <a:latin typeface="Calibri" pitchFamily="34" charset="0"/>
              </a:endParaRPr>
            </a:p>
            <a:p>
              <a:r>
                <a:rPr lang="ru-RU" sz="1800" b="1" dirty="0">
                  <a:solidFill>
                    <a:srgbClr val="006600"/>
                  </a:solidFill>
                  <a:latin typeface="Calibri" pitchFamily="34" charset="0"/>
                </a:rPr>
                <a:t>-пальчиковая </a:t>
              </a:r>
              <a:r>
                <a:rPr lang="ru-RU" sz="1800" b="1" dirty="0" smtClean="0">
                  <a:solidFill>
                    <a:srgbClr val="006600"/>
                  </a:solidFill>
                  <a:latin typeface="Calibri" pitchFamily="34" charset="0"/>
                </a:rPr>
                <a:t>гимнастика;</a:t>
              </a:r>
              <a:endParaRPr lang="ru-RU" sz="1800" b="1" dirty="0">
                <a:solidFill>
                  <a:srgbClr val="006600"/>
                </a:solidFill>
                <a:latin typeface="Calibri" pitchFamily="34" charset="0"/>
              </a:endParaRPr>
            </a:p>
            <a:p>
              <a:r>
                <a:rPr lang="ru-RU" sz="1800" b="1" dirty="0">
                  <a:solidFill>
                    <a:srgbClr val="006600"/>
                  </a:solidFill>
                  <a:latin typeface="Calibri" pitchFamily="34" charset="0"/>
                </a:rPr>
                <a:t>-дыхательная </a:t>
              </a:r>
              <a:r>
                <a:rPr lang="ru-RU" sz="1800" b="1" dirty="0" smtClean="0">
                  <a:solidFill>
                    <a:srgbClr val="006600"/>
                  </a:solidFill>
                  <a:latin typeface="Calibri" pitchFamily="34" charset="0"/>
                </a:rPr>
                <a:t>гимнастика;</a:t>
              </a:r>
              <a:endParaRPr lang="ru-RU" sz="1800" b="1" dirty="0">
                <a:solidFill>
                  <a:srgbClr val="006600"/>
                </a:solidFill>
                <a:latin typeface="Calibri" pitchFamily="34" charset="0"/>
              </a:endParaRPr>
            </a:p>
            <a:p>
              <a:r>
                <a:rPr lang="ru-RU" sz="1800" b="1" dirty="0">
                  <a:solidFill>
                    <a:srgbClr val="006600"/>
                  </a:solidFill>
                  <a:latin typeface="Calibri" pitchFamily="34" charset="0"/>
                </a:rPr>
                <a:t>-коммуникативные </a:t>
              </a:r>
              <a:r>
                <a:rPr lang="ru-RU" sz="1800" b="1" dirty="0" smtClean="0">
                  <a:solidFill>
                    <a:srgbClr val="006600"/>
                  </a:solidFill>
                  <a:latin typeface="Calibri" pitchFamily="34" charset="0"/>
                </a:rPr>
                <a:t>игры-танцы;</a:t>
              </a:r>
              <a:endParaRPr lang="ru-RU" sz="1800" b="1" dirty="0">
                <a:solidFill>
                  <a:srgbClr val="006600"/>
                </a:solidFill>
                <a:latin typeface="Calibri" pitchFamily="34" charset="0"/>
              </a:endParaRPr>
            </a:p>
            <a:p>
              <a:r>
                <a:rPr lang="ru-RU" sz="1800" b="1" dirty="0" smtClean="0">
                  <a:solidFill>
                    <a:srgbClr val="006600"/>
                  </a:solidFill>
                  <a:latin typeface="Calibri" pitchFamily="34" charset="0"/>
                </a:rPr>
                <a:t>-родительское собрание.</a:t>
              </a:r>
              <a:endParaRPr lang="ru-RU" sz="1800" b="1" dirty="0">
                <a:solidFill>
                  <a:srgbClr val="006600"/>
                </a:solidFill>
                <a:latin typeface="Calibri" pitchFamily="34" charset="0"/>
              </a:endParaRPr>
            </a:p>
            <a:p>
              <a:pPr algn="ctr"/>
              <a:r>
                <a:rPr lang="ru-RU" sz="1800" b="1" u="sng" dirty="0">
                  <a:solidFill>
                    <a:srgbClr val="006600"/>
                  </a:solidFill>
                  <a:latin typeface="Calibri" pitchFamily="34" charset="0"/>
                </a:rPr>
                <a:t>Заключительный:</a:t>
              </a:r>
            </a:p>
            <a:p>
              <a:r>
                <a:rPr lang="ru-RU" sz="1800" b="1" i="1" dirty="0" smtClean="0">
                  <a:solidFill>
                    <a:srgbClr val="006600"/>
                  </a:solidFill>
                  <a:latin typeface="Calibri" pitchFamily="34" charset="0"/>
                </a:rPr>
                <a:t>-музыкальное </a:t>
              </a:r>
              <a:r>
                <a:rPr lang="ru-RU" sz="1800" b="1" dirty="0" smtClean="0">
                  <a:solidFill>
                    <a:srgbClr val="006600"/>
                  </a:solidFill>
                  <a:latin typeface="Calibri" pitchFamily="34" charset="0"/>
                </a:rPr>
                <a:t>развлечение совместно с родителями;</a:t>
              </a:r>
            </a:p>
            <a:p>
              <a:r>
                <a:rPr lang="ru-RU" sz="1800" b="1" dirty="0" smtClean="0">
                  <a:solidFill>
                    <a:srgbClr val="006600"/>
                  </a:solidFill>
                  <a:latin typeface="Calibri" pitchFamily="34" charset="0"/>
                </a:rPr>
                <a:t>-открытый просмотр ООД.</a:t>
              </a:r>
              <a:endParaRPr lang="ru-RU" sz="1800" b="1" dirty="0">
                <a:solidFill>
                  <a:srgbClr val="006600"/>
                </a:solidFill>
                <a:latin typeface="Calibri" pitchFamily="34" charset="0"/>
              </a:endParaRPr>
            </a:p>
            <a:p>
              <a:endParaRPr lang="ru-RU" sz="1800" b="1" i="1" dirty="0">
                <a:solidFill>
                  <a:srgbClr val="006600"/>
                </a:solidFill>
                <a:latin typeface="Monotype Corsiva" pitchFamily="66" charset="0"/>
              </a:endParaRPr>
            </a:p>
            <a:p>
              <a:pPr algn="ctr"/>
              <a:endParaRPr lang="ru-RU" sz="1800" u="sng" dirty="0">
                <a:solidFill>
                  <a:schemeClr val="accent2"/>
                </a:solidFill>
                <a:latin typeface="Monotype Corsiva" pitchFamily="66" charset="0"/>
              </a:endParaRPr>
            </a:p>
          </p:txBody>
        </p:sp>
      </p:grpSp>
    </p:spTree>
  </p:cSld>
  <p:clrMapOvr>
    <a:masterClrMapping/>
  </p:clrMapOvr>
  <p:transition spd="med" advClick="0" advTm="36000">
    <p:pull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100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Заголовок 1"/>
          <p:cNvSpPr>
            <a:spLocks noGrp="1"/>
          </p:cNvSpPr>
          <p:nvPr>
            <p:ph type="title"/>
          </p:nvPr>
        </p:nvSpPr>
        <p:spPr>
          <a:xfrm>
            <a:off x="468313" y="0"/>
            <a:ext cx="8261350" cy="1143000"/>
          </a:xfrm>
        </p:spPr>
        <p:txBody>
          <a:bodyPr/>
          <a:lstStyle/>
          <a:p>
            <a:pPr eaLnBrk="1" hangingPunct="1"/>
            <a:r>
              <a:rPr lang="ru-RU" sz="4000" b="1" u="sng" smtClean="0">
                <a:solidFill>
                  <a:srgbClr val="C00000"/>
                </a:solidFill>
              </a:rPr>
              <a:t>Актуальность применения здоровьесберегающей технологии</a:t>
            </a:r>
            <a:endParaRPr lang="ru-RU" sz="4000" u="sng" smtClean="0"/>
          </a:p>
        </p:txBody>
      </p:sp>
      <p:grpSp>
        <p:nvGrpSpPr>
          <p:cNvPr id="15364" name="Text Box 0"/>
          <p:cNvGrpSpPr>
            <a:grpSpLocks/>
          </p:cNvGrpSpPr>
          <p:nvPr/>
        </p:nvGrpSpPr>
        <p:grpSpPr bwMode="auto">
          <a:xfrm>
            <a:off x="250825" y="1125538"/>
            <a:ext cx="8713788" cy="5452681"/>
            <a:chOff x="3283" y="2427"/>
            <a:chExt cx="2304" cy="13349"/>
          </a:xfrm>
        </p:grpSpPr>
        <p:pic>
          <p:nvPicPr>
            <p:cNvPr id="18435" name="Text Box 0"/>
            <p:cNvPicPr>
              <a:picLocks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3283" y="2427"/>
              <a:ext cx="2304" cy="11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 useBgFill="1">
          <p:nvSpPr>
            <p:cNvPr id="18436" name="Text Box 12"/>
            <p:cNvSpPr txBox="1">
              <a:spLocks noChangeArrowheads="1"/>
            </p:cNvSpPr>
            <p:nvPr/>
          </p:nvSpPr>
          <p:spPr bwMode="auto">
            <a:xfrm>
              <a:off x="3288" y="2439"/>
              <a:ext cx="2294" cy="13337"/>
            </a:xfrm>
            <a:prstGeom prst="rect">
              <a:avLst/>
            </a:prstGeom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ru-RU" sz="2000" b="1" i="1" dirty="0">
                  <a:solidFill>
                    <a:srgbClr val="006600"/>
                  </a:solidFill>
                  <a:latin typeface="Monotype Corsiva" pitchFamily="66" charset="0"/>
                </a:rPr>
                <a:t>   </a:t>
              </a:r>
            </a:p>
            <a:p>
              <a:pPr algn="ctr"/>
              <a:r>
                <a:rPr lang="ru-RU" sz="2800" b="1" dirty="0">
                  <a:solidFill>
                    <a:srgbClr val="006600"/>
                  </a:solidFill>
                  <a:latin typeface="Calibri" pitchFamily="34" charset="0"/>
                </a:rPr>
                <a:t>-Повышение уровня заболеваемости детей ОРВИ, </a:t>
              </a:r>
              <a:r>
                <a:rPr lang="ru-RU" sz="2800" b="1" dirty="0" smtClean="0">
                  <a:solidFill>
                    <a:srgbClr val="006600"/>
                  </a:solidFill>
                  <a:latin typeface="Calibri" pitchFamily="34" charset="0"/>
                </a:rPr>
                <a:t>ОРЗ;</a:t>
              </a:r>
              <a:endParaRPr lang="ru-RU" sz="2800" b="1" dirty="0">
                <a:solidFill>
                  <a:srgbClr val="006600"/>
                </a:solidFill>
                <a:latin typeface="Calibri" pitchFamily="34" charset="0"/>
              </a:endParaRPr>
            </a:p>
            <a:p>
              <a:pPr algn="ctr"/>
              <a:endParaRPr lang="ru-RU" sz="2800" b="1" dirty="0">
                <a:solidFill>
                  <a:srgbClr val="006600"/>
                </a:solidFill>
                <a:latin typeface="Calibri" pitchFamily="34" charset="0"/>
              </a:endParaRPr>
            </a:p>
            <a:p>
              <a:pPr algn="ctr"/>
              <a:r>
                <a:rPr lang="ru-RU" sz="2800" b="1" dirty="0">
                  <a:solidFill>
                    <a:srgbClr val="006600"/>
                  </a:solidFill>
                  <a:latin typeface="Calibri" pitchFamily="34" charset="0"/>
                </a:rPr>
                <a:t>-Эффективность музыкального воздействия на физиологию </a:t>
              </a:r>
              <a:r>
                <a:rPr lang="ru-RU" sz="2800" b="1" dirty="0" smtClean="0">
                  <a:solidFill>
                    <a:srgbClr val="006600"/>
                  </a:solidFill>
                  <a:latin typeface="Calibri" pitchFamily="34" charset="0"/>
                </a:rPr>
                <a:t>ребенка;</a:t>
              </a:r>
              <a:endParaRPr lang="ru-RU" sz="2800" b="1" dirty="0">
                <a:solidFill>
                  <a:srgbClr val="006600"/>
                </a:solidFill>
                <a:latin typeface="Calibri" pitchFamily="34" charset="0"/>
              </a:endParaRPr>
            </a:p>
            <a:p>
              <a:pPr algn="ctr"/>
              <a:endParaRPr lang="ru-RU" sz="2800" b="1" dirty="0">
                <a:solidFill>
                  <a:srgbClr val="006600"/>
                </a:solidFill>
                <a:latin typeface="Calibri" pitchFamily="34" charset="0"/>
              </a:endParaRPr>
            </a:p>
            <a:p>
              <a:pPr algn="ctr"/>
              <a:r>
                <a:rPr lang="ru-RU" sz="2800" b="1" dirty="0">
                  <a:solidFill>
                    <a:srgbClr val="006600"/>
                  </a:solidFill>
                  <a:latin typeface="Calibri" pitchFamily="34" charset="0"/>
                </a:rPr>
                <a:t>-Повышение уровня профессиональной компетенции музыкального руководителя в условиях педагогики и оздоровления.</a:t>
              </a:r>
            </a:p>
            <a:p>
              <a:pPr algn="ctr"/>
              <a:endParaRPr lang="ru-RU" sz="2800" b="1" dirty="0">
                <a:solidFill>
                  <a:srgbClr val="006600"/>
                </a:solidFill>
                <a:latin typeface="Calibri" pitchFamily="34" charset="0"/>
              </a:endParaRPr>
            </a:p>
            <a:p>
              <a:endParaRPr lang="ru-RU" sz="2800" b="1" dirty="0">
                <a:solidFill>
                  <a:srgbClr val="006600"/>
                </a:solidFill>
                <a:latin typeface="Monotype Corsiva" pitchFamily="66" charset="0"/>
              </a:endParaRPr>
            </a:p>
            <a:p>
              <a:pPr algn="ctr"/>
              <a:endParaRPr lang="ru-RU" sz="2000" u="sng" dirty="0">
                <a:solidFill>
                  <a:schemeClr val="accent2"/>
                </a:solidFill>
                <a:latin typeface="Monotype Corsiva" pitchFamily="66" charset="0"/>
              </a:endParaRPr>
            </a:p>
          </p:txBody>
        </p:sp>
      </p:grpSp>
    </p:spTree>
  </p:cSld>
  <p:clrMapOvr>
    <a:masterClrMapping/>
  </p:clrMapOvr>
  <p:transition spd="med" advClick="0" advTm="21000">
    <p:pull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100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Содержимое 2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pPr eaLnBrk="1" hangingPunct="1">
              <a:buFont typeface="Arial" charset="0"/>
              <a:buNone/>
            </a:pPr>
            <a:r>
              <a:rPr lang="ru-RU" smtClean="0">
                <a:solidFill>
                  <a:srgbClr val="283214"/>
                </a:solidFill>
              </a:rPr>
              <a:t> </a:t>
            </a:r>
            <a:endParaRPr lang="ru-RU" b="1" smtClean="0">
              <a:solidFill>
                <a:srgbClr val="37451B"/>
              </a:solidFill>
            </a:endParaRPr>
          </a:p>
          <a:p>
            <a:pPr eaLnBrk="1" hangingPunct="1"/>
            <a:endParaRPr lang="ru-RU" smtClean="0"/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="" xmlns:p14="http://schemas.microsoft.com/office/powerpoint/2010/main" val="3157000726"/>
              </p:ext>
            </p:extLst>
          </p:nvPr>
        </p:nvGraphicFramePr>
        <p:xfrm>
          <a:off x="6319" y="1645227"/>
          <a:ext cx="8572560" cy="51880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9459" name="Picture 2" descr="C:\Documents and Settings\Admin\Рабочий стол\Book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-320960">
            <a:off x="225425" y="260350"/>
            <a:ext cx="1938338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0" name="Picture 3" descr="C:\Documents and Settings\Admin\Рабочий стол\Ручка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68313" y="0"/>
            <a:ext cx="547687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1" name="Picture 4" descr="C:\Documents and Settings\Admin\Рабочий стол\Детки.pn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516688" y="4868863"/>
            <a:ext cx="2416175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2" name="Заголовок 1"/>
          <p:cNvSpPr>
            <a:spLocks/>
          </p:cNvSpPr>
          <p:nvPr/>
        </p:nvSpPr>
        <p:spPr bwMode="auto">
          <a:xfrm>
            <a:off x="2124075" y="0"/>
            <a:ext cx="5832475" cy="836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sz="2400" b="1">
                <a:solidFill>
                  <a:srgbClr val="C00000"/>
                </a:solidFill>
                <a:latin typeface="Calibri" pitchFamily="34" charset="0"/>
              </a:rPr>
              <a:t>Здоровьесберегающие технологии 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468313" y="765175"/>
            <a:ext cx="8064500" cy="719138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000" b="1">
                <a:solidFill>
                  <a:srgbClr val="17375E"/>
                </a:solidFill>
              </a:rPr>
              <a:t>это система мер, направленных на улучшение здоровья участников образовательного процесса</a:t>
            </a:r>
          </a:p>
        </p:txBody>
      </p:sp>
    </p:spTree>
  </p:cSld>
  <p:clrMapOvr>
    <a:masterClrMapping/>
  </p:clrMapOvr>
  <p:transition spd="med" advClick="0" advTm="22000">
    <p:pull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Заголовок 1"/>
          <p:cNvSpPr>
            <a:spLocks noGrp="1"/>
          </p:cNvSpPr>
          <p:nvPr>
            <p:ph type="title" idx="4294967295"/>
          </p:nvPr>
        </p:nvSpPr>
        <p:spPr>
          <a:xfrm>
            <a:off x="539750" y="188913"/>
            <a:ext cx="8208963" cy="863600"/>
          </a:xfrm>
        </p:spPr>
        <p:txBody>
          <a:bodyPr/>
          <a:lstStyle/>
          <a:p>
            <a:pPr eaLnBrk="1" hangingPunct="1"/>
            <a:r>
              <a:rPr lang="ru-RU" sz="3200" b="1" u="sng" smtClean="0">
                <a:solidFill>
                  <a:srgbClr val="C00000"/>
                </a:solidFill>
              </a:rPr>
              <a:t>Виды деятельности.</a:t>
            </a:r>
            <a:br>
              <a:rPr lang="ru-RU" sz="3200" b="1" u="sng" smtClean="0">
                <a:solidFill>
                  <a:srgbClr val="C00000"/>
                </a:solidFill>
              </a:rPr>
            </a:br>
            <a:r>
              <a:rPr lang="ru-RU" sz="2800" b="1" smtClean="0">
                <a:solidFill>
                  <a:srgbClr val="C00000"/>
                </a:solidFill>
              </a:rPr>
              <a:t>Совместная деятельность педагога и детей</a:t>
            </a:r>
            <a:r>
              <a:rPr lang="ru-RU" sz="2800" b="1" i="1" smtClean="0">
                <a:solidFill>
                  <a:srgbClr val="C00000"/>
                </a:solidFill>
              </a:rPr>
              <a:t>.</a:t>
            </a:r>
            <a:br>
              <a:rPr lang="ru-RU" sz="2800" b="1" i="1" smtClean="0">
                <a:solidFill>
                  <a:srgbClr val="C00000"/>
                </a:solidFill>
              </a:rPr>
            </a:br>
            <a:r>
              <a:rPr lang="ru-RU" sz="2400" b="1" smtClean="0">
                <a:solidFill>
                  <a:srgbClr val="C00000"/>
                </a:solidFill>
              </a:rPr>
              <a:t>Речь с движением</a:t>
            </a:r>
            <a:endParaRPr lang="ru-RU" sz="2400" smtClean="0"/>
          </a:p>
        </p:txBody>
      </p:sp>
      <p:sp>
        <p:nvSpPr>
          <p:cNvPr id="8" name="Овал 7"/>
          <p:cNvSpPr/>
          <p:nvPr/>
        </p:nvSpPr>
        <p:spPr>
          <a:xfrm>
            <a:off x="0" y="4357688"/>
            <a:ext cx="2428875" cy="2143125"/>
          </a:xfrm>
          <a:prstGeom prst="ellipse">
            <a:avLst/>
          </a:prstGeom>
          <a:solidFill>
            <a:srgbClr val="EEF18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</a:rPr>
              <a:t>стимулирует развитие речи</a:t>
            </a:r>
          </a:p>
        </p:txBody>
      </p:sp>
      <p:sp>
        <p:nvSpPr>
          <p:cNvPr id="5" name="Овал 4"/>
          <p:cNvSpPr/>
          <p:nvPr/>
        </p:nvSpPr>
        <p:spPr>
          <a:xfrm>
            <a:off x="2143125" y="4714875"/>
            <a:ext cx="2428875" cy="2143125"/>
          </a:xfrm>
          <a:prstGeom prst="ellipse">
            <a:avLst/>
          </a:prstGeom>
          <a:solidFill>
            <a:srgbClr val="EEF18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200" b="1" dirty="0">
              <a:solidFill>
                <a:schemeClr val="accent2">
                  <a:lumMod val="75000"/>
                </a:schemeClr>
              </a:solidFill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</a:rPr>
              <a:t>развивает </a:t>
            </a:r>
            <a:r>
              <a:rPr lang="ru-RU" sz="2000" b="1" dirty="0" err="1">
                <a:solidFill>
                  <a:schemeClr val="accent2">
                    <a:lumMod val="75000"/>
                  </a:schemeClr>
                </a:solidFill>
              </a:rPr>
              <a:t>пространст-венное</a:t>
            </a: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</a:rPr>
              <a:t> мышление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2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6" name="Овал 5"/>
          <p:cNvSpPr/>
          <p:nvPr/>
        </p:nvSpPr>
        <p:spPr>
          <a:xfrm>
            <a:off x="4286250" y="4714875"/>
            <a:ext cx="2428875" cy="2143125"/>
          </a:xfrm>
          <a:prstGeom prst="ellipse">
            <a:avLst/>
          </a:prstGeom>
          <a:solidFill>
            <a:srgbClr val="EEF18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</a:rPr>
              <a:t> развивает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</a:rPr>
              <a:t>внимание, воображение</a:t>
            </a:r>
          </a:p>
        </p:txBody>
      </p:sp>
      <p:sp>
        <p:nvSpPr>
          <p:cNvPr id="7" name="Овал 6"/>
          <p:cNvSpPr/>
          <p:nvPr/>
        </p:nvSpPr>
        <p:spPr>
          <a:xfrm>
            <a:off x="6286500" y="4143375"/>
            <a:ext cx="2857500" cy="2143125"/>
          </a:xfrm>
          <a:prstGeom prst="ellipse">
            <a:avLst/>
          </a:prstGeom>
          <a:solidFill>
            <a:srgbClr val="EEF18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800" b="1" dirty="0">
                <a:solidFill>
                  <a:schemeClr val="accent2">
                    <a:lumMod val="75000"/>
                  </a:schemeClr>
                </a:solidFill>
              </a:rPr>
              <a:t>воспитывает быстроту реакции и эмоциональную выразительность</a:t>
            </a: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26" t="-1467" r="-2995"/>
          <a:stretch/>
        </p:blipFill>
        <p:spPr bwMode="auto">
          <a:xfrm>
            <a:off x="467544" y="1175396"/>
            <a:ext cx="3888432" cy="19655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2064" b="26828"/>
          <a:stretch/>
        </p:blipFill>
        <p:spPr bwMode="auto">
          <a:xfrm>
            <a:off x="1475656" y="2852936"/>
            <a:ext cx="5348744" cy="20882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510" t="16719" r="13641" b="22840"/>
          <a:stretch/>
        </p:blipFill>
        <p:spPr bwMode="auto">
          <a:xfrm>
            <a:off x="5500686" y="1175396"/>
            <a:ext cx="3535809" cy="225081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 advClick="0" advTm="21000">
    <p:pull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5" grpId="0" animBg="1"/>
      <p:bldP spid="6" grpId="0" animBg="1"/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5" descr="C:\Documents and Settings\Admin\Рабочий стол\Руки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63938" y="3789363"/>
            <a:ext cx="1474787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1" name="Заголовок 4"/>
          <p:cNvSpPr>
            <a:spLocks noGrp="1"/>
          </p:cNvSpPr>
          <p:nvPr>
            <p:ph type="title"/>
          </p:nvPr>
        </p:nvSpPr>
        <p:spPr>
          <a:xfrm>
            <a:off x="428625" y="0"/>
            <a:ext cx="7429500" cy="1143000"/>
          </a:xfrm>
        </p:spPr>
        <p:txBody>
          <a:bodyPr/>
          <a:lstStyle/>
          <a:p>
            <a:pPr eaLnBrk="1" hangingPunct="1"/>
            <a:r>
              <a:rPr lang="ru-RU" sz="2400" b="1" smtClean="0">
                <a:solidFill>
                  <a:srgbClr val="C00000"/>
                </a:solidFill>
              </a:rPr>
              <a:t>Пальчиковая гимнастика</a:t>
            </a:r>
          </a:p>
        </p:txBody>
      </p:sp>
      <p:sp>
        <p:nvSpPr>
          <p:cNvPr id="7" name="Овал 6"/>
          <p:cNvSpPr/>
          <p:nvPr/>
        </p:nvSpPr>
        <p:spPr>
          <a:xfrm>
            <a:off x="0" y="4143375"/>
            <a:ext cx="2428875" cy="2143125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solidFill>
                  <a:schemeClr val="accent3">
                    <a:lumMod val="50000"/>
                  </a:schemeClr>
                </a:solidFill>
              </a:rPr>
              <a:t>стимулирует действие речевых зон коры головного мозга детей</a:t>
            </a:r>
          </a:p>
        </p:txBody>
      </p:sp>
      <p:sp>
        <p:nvSpPr>
          <p:cNvPr id="10" name="Овал 9"/>
          <p:cNvSpPr/>
          <p:nvPr/>
        </p:nvSpPr>
        <p:spPr>
          <a:xfrm>
            <a:off x="2268538" y="4786313"/>
            <a:ext cx="2357437" cy="2071687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solidFill>
                  <a:schemeClr val="accent3">
                    <a:lumMod val="50000"/>
                  </a:schemeClr>
                </a:solidFill>
              </a:rPr>
              <a:t>совершенст-вует внимание и память</a:t>
            </a:r>
          </a:p>
        </p:txBody>
      </p:sp>
      <p:sp>
        <p:nvSpPr>
          <p:cNvPr id="11" name="Овал 10"/>
          <p:cNvSpPr/>
          <p:nvPr/>
        </p:nvSpPr>
        <p:spPr>
          <a:xfrm>
            <a:off x="4572000" y="4786313"/>
            <a:ext cx="2357438" cy="2071687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solidFill>
                  <a:schemeClr val="accent3">
                    <a:lumMod val="50000"/>
                  </a:schemeClr>
                </a:solidFill>
              </a:rPr>
              <a:t>формирует </a:t>
            </a:r>
            <a:r>
              <a:rPr lang="ru-RU" sz="2000" b="1" dirty="0" err="1">
                <a:solidFill>
                  <a:schemeClr val="accent3">
                    <a:lumMod val="50000"/>
                  </a:schemeClr>
                </a:solidFill>
              </a:rPr>
              <a:t>ассоциатив-но-образное</a:t>
            </a:r>
            <a:r>
              <a:rPr lang="ru-RU" sz="2000" b="1" dirty="0">
                <a:solidFill>
                  <a:schemeClr val="accent3">
                    <a:lumMod val="50000"/>
                  </a:schemeClr>
                </a:solidFill>
              </a:rPr>
              <a:t> мышление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0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6786563" y="4071938"/>
            <a:ext cx="2357437" cy="2000250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solidFill>
                  <a:schemeClr val="accent3">
                    <a:lumMod val="50000"/>
                  </a:schemeClr>
                </a:solidFill>
              </a:rPr>
              <a:t>облегчает будущим школьникам усвоение навыков письма</a:t>
            </a: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27951" r="11003"/>
          <a:stretch/>
        </p:blipFill>
        <p:spPr>
          <a:xfrm>
            <a:off x="4462234" y="1041496"/>
            <a:ext cx="4584430" cy="27835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2" name="Picture 4" descr="C:\Users\index\Desktop\фото для през\IMG_20200120_101520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22077" r="22682" b="5725"/>
          <a:stretch/>
        </p:blipFill>
        <p:spPr bwMode="auto">
          <a:xfrm>
            <a:off x="292152" y="1056750"/>
            <a:ext cx="3952769" cy="276832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 advClick="0" advTm="21000">
    <p:pull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  <p:bldP spid="11" grpId="0" animBg="1"/>
      <p:bldP spid="12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3606</TotalTime>
  <Words>621</Words>
  <Application>Microsoft Office PowerPoint</Application>
  <PresentationFormat>Экран (4:3)</PresentationFormat>
  <Paragraphs>128</Paragraphs>
  <Slides>21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Тема Office</vt:lpstr>
      <vt:lpstr>Тема проекта:  «Использование здоровьесберегающих технологий в работе музыкального руководителя ДОУ»</vt:lpstr>
      <vt:lpstr>Слайд 2</vt:lpstr>
      <vt:lpstr>Слайд 3</vt:lpstr>
      <vt:lpstr>Задачи:  </vt:lpstr>
      <vt:lpstr>Слайд 5</vt:lpstr>
      <vt:lpstr>Актуальность применения здоровьесберегающей технологии</vt:lpstr>
      <vt:lpstr>Слайд 7</vt:lpstr>
      <vt:lpstr>Виды деятельности. Совместная деятельность педагога и детей. Речь с движением</vt:lpstr>
      <vt:lpstr>Пальчиковая гимнастика</vt:lpstr>
      <vt:lpstr>Психогимнастика</vt:lpstr>
      <vt:lpstr>Ритмопластика</vt:lpstr>
      <vt:lpstr>Артикуляционная гимнастика</vt:lpstr>
      <vt:lpstr>Фонопедические упражнения  </vt:lpstr>
      <vt:lpstr>"Кто много поет, того хворь не берет!"</vt:lpstr>
      <vt:lpstr>Дыхательная гимнастика</vt:lpstr>
      <vt:lpstr>Музыкально-подвижные игры</vt:lpstr>
      <vt:lpstr>Слушание музыки (активное и пассивное)</vt:lpstr>
      <vt:lpstr>Сотрудничество с родителями</vt:lpstr>
      <vt:lpstr>Слайд 19</vt:lpstr>
      <vt:lpstr>Ожидаемый результат: </vt:lpstr>
      <vt:lpstr>Слайд 21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Использование здоровьесберегающих технологий в работе музыкального руководителя ДОУ</dc:title>
  <dc:creator>Кушнерова Е. п.</dc:creator>
  <cp:lastModifiedBy>Пользователь Windows</cp:lastModifiedBy>
  <cp:revision>249</cp:revision>
  <dcterms:created xsi:type="dcterms:W3CDTF">2012-07-29T11:57:02Z</dcterms:created>
  <dcterms:modified xsi:type="dcterms:W3CDTF">2024-11-04T09:07:47Z</dcterms:modified>
</cp:coreProperties>
</file>