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06D03B-AD72-4A60-91F2-83B6CBC233C7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CC99AE-C6C9-4E0B-AC27-DAC0952D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4.png"/>
          <p:cNvPicPr/>
          <p:nvPr/>
        </p:nvPicPr>
        <p:blipFill>
          <a:blip r:embed="rId2" cstate="print"/>
          <a:srcRect l="24167" r="24865"/>
          <a:stretch>
            <a:fillRect/>
          </a:stretch>
        </p:blipFill>
        <p:spPr>
          <a:xfrm>
            <a:off x="971600" y="548681"/>
            <a:ext cx="6937007" cy="1656184"/>
          </a:xfrm>
          <a:prstGeom prst="rect">
            <a:avLst/>
          </a:prstGeom>
        </p:spPr>
      </p:pic>
      <p:pic>
        <p:nvPicPr>
          <p:cNvPr id="6" name="Рисунок 5" descr="Рисунок4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5512" t="53911" r="9439"/>
          <a:stretch>
            <a:fillRect/>
          </a:stretch>
        </p:blipFill>
        <p:spPr>
          <a:xfrm>
            <a:off x="-32385" y="2910522"/>
            <a:ext cx="9208770" cy="103695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604" y="3947476"/>
            <a:ext cx="2767563" cy="2433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0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1.png"/>
          <p:cNvPicPr/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79863" y="476672"/>
            <a:ext cx="9211945" cy="504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981497"/>
            <a:ext cx="8286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«Лёгкая -Тяжёлая»</a:t>
            </a:r>
            <a:endParaRPr lang="ru-RU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Цель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: показать детям зависимость веса от материалов , из которых изготовлены пуговицы</a:t>
            </a:r>
            <a:endParaRPr lang="ru-RU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>
              <a:effectLst/>
            </a:endParaRPr>
          </a:p>
        </p:txBody>
      </p:sp>
      <p:pic>
        <p:nvPicPr>
          <p:cNvPr id="6" name="Рисунок 5" descr="C:\Users\index\Desktop\IMG-20200202-WA005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3116"/>
            <a:ext cx="742955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481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index\Desktop\IMG_20200202_12172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0" t="6321" r="7871" b="3971"/>
          <a:stretch/>
        </p:blipFill>
        <p:spPr bwMode="auto">
          <a:xfrm>
            <a:off x="1907704" y="548680"/>
            <a:ext cx="5400600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6924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/>
          <p:nvPr/>
        </p:nvPicPr>
        <p:blipFill rotWithShape="1">
          <a:blip r:embed="rId2" cstate="print">
            <a:lum contrast="10000"/>
          </a:blip>
          <a:srcRect l="-1058" t="13752" r="52298" b="-1003"/>
          <a:stretch/>
        </p:blipFill>
        <p:spPr bwMode="auto">
          <a:xfrm>
            <a:off x="1043608" y="476672"/>
            <a:ext cx="6624736" cy="5976664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1210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езымянный.pn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lum bright="10000"/>
          </a:blip>
          <a:srcRect l="51002" t="19188" r="1496" b="6972"/>
          <a:stretch/>
        </p:blipFill>
        <p:spPr bwMode="auto">
          <a:xfrm>
            <a:off x="683568" y="332656"/>
            <a:ext cx="7560840" cy="6264696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4218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Рисунок9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9484" y="0"/>
            <a:ext cx="6577040" cy="1340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556792"/>
            <a:ext cx="8568952" cy="589443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И.Александрова</a:t>
            </a:r>
            <a:endParaRPr lang="ru-RU" sz="140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Я в тоске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 моей рубахи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Пуговицы мчатся в страхе.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Лишь пришью они опять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Оторвутся и бежать.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Разрешенья не просив,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Отправляются в отрыв.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 пойму, какого страха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Нагнала на них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рубаха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b="1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Т. Ефимова     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Пуговки над Верочкой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Будто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издеваются: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Прыгают, как белочки,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 нитки обрываются!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Злые слёзки катятся,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Лоб сурово хмурится: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«Не идти же в платьице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Мне зимой на улицу!»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ru-RU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.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Брель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Пуговка раз, пуговка два,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Это не сложно,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Поверь, я права.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 хочешь одеться?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Но надо, дружок!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Гулять мы идём,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там ветерок.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9677" t="18946" r="9677"/>
          <a:stretch>
            <a:fillRect/>
          </a:stretch>
        </p:blipFill>
        <p:spPr bwMode="auto">
          <a:xfrm>
            <a:off x="5643570" y="4929198"/>
            <a:ext cx="2357454" cy="161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300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76456" cy="11521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10972"/>
            <a:ext cx="8892480" cy="5347028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пуговицу застегнешь неправильно, то все остальные пойдут наперекосяк.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-Прост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как пуговица. 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-Завистнику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кажется, что у другого золото блестит, а подойдет поближе - медная пуговица. (таджикская пословица) 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 можете стать архангелом или преступником, и никто не заметит этого.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если у Вас отсутствует пуговица - каждый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обратит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это внимание. (Э.М. Ремарк) 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Если встретишь на улице трубочиста, надо взять его за пуговицу и загадать желание – оно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обязательно исполнится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643446"/>
            <a:ext cx="5874604" cy="1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4126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8606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Папка – передвижка «Мир пуговиц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7" t="5751"/>
          <a:stretch>
            <a:fillRect/>
          </a:stretch>
        </p:blipFill>
        <p:spPr bwMode="auto">
          <a:xfrm>
            <a:off x="285720" y="1785926"/>
            <a:ext cx="8426076" cy="468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363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/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4282" y="142852"/>
            <a:ext cx="8784976" cy="9286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142985"/>
            <a:ext cx="8429684" cy="489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250190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Дети.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 ходе реализации данного проекта  у детей сформировалась заинтересовать и увлечённость идеей коллекционирования. Повысилась познавательная активность и интересы детей к предметам окружающего мира; обогатился словарный запас за счёт слов (пластмассовая, деревянная, стеклянная; гладкая, шершавая), расширилось представление о том, что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пуговица- застёжка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 на одежде, 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предназначенная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 для соединения её частей, научились выполнять простейшие экспериментальные операции, усовершенствовались практические умения в продуктивной деятельности. Дети учатся самостоятельно решать познавательные задачи и находить решения в сложных ситуациях. </a:t>
            </a:r>
            <a:endParaRPr lang="ru-RU" sz="1600" dirty="0" smtClean="0">
              <a:effectLst/>
            </a:endParaRPr>
          </a:p>
          <a:p>
            <a:pPr marL="90170" marR="250190"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/>
                <a:ea typeface="Cambria"/>
                <a:cs typeface="Times New Roman"/>
              </a:rPr>
              <a:t> </a:t>
            </a:r>
            <a:endParaRPr lang="ru-RU" sz="1600" dirty="0" smtClean="0">
              <a:latin typeface="Times New Roman"/>
              <a:ea typeface="Cambria"/>
              <a:cs typeface="Times New Roman"/>
            </a:endParaRPr>
          </a:p>
          <a:p>
            <a:pPr marL="90170" marR="250190">
              <a:spcAft>
                <a:spcPts val="1000"/>
              </a:spcAft>
            </a:pPr>
            <a:r>
              <a:rPr lang="ru-RU" sz="1600" b="1" dirty="0" smtClean="0">
                <a:latin typeface="Times New Roman"/>
                <a:ea typeface="Cambria"/>
                <a:cs typeface="Times New Roman"/>
              </a:rPr>
              <a:t>Р</a:t>
            </a:r>
            <a:r>
              <a:rPr lang="ru-RU" sz="1600" b="1" dirty="0" smtClean="0">
                <a:effectLst/>
                <a:latin typeface="Times New Roman"/>
                <a:ea typeface="Cambria"/>
                <a:cs typeface="Times New Roman"/>
              </a:rPr>
              <a:t>одители</a:t>
            </a:r>
            <a:r>
              <a:rPr lang="ru-RU" sz="1600" dirty="0" smtClean="0">
                <a:effectLst/>
                <a:latin typeface="Times New Roman"/>
                <a:ea typeface="Cambria"/>
                <a:cs typeface="Times New Roman"/>
              </a:rPr>
              <a:t>. Улучшилась работа по взаимодействию с родителями, активизации позиции родителей как участников </a:t>
            </a:r>
            <a:r>
              <a:rPr lang="ru-RU" sz="1600" dirty="0" smtClean="0">
                <a:effectLst/>
                <a:latin typeface="Times New Roman"/>
                <a:ea typeface="Cambria"/>
                <a:cs typeface="Times New Roman"/>
              </a:rPr>
              <a:t>образовательного </a:t>
            </a:r>
            <a:r>
              <a:rPr lang="ru-RU" sz="1600" dirty="0" smtClean="0">
                <a:effectLst/>
                <a:latin typeface="Times New Roman"/>
                <a:ea typeface="Cambria"/>
                <a:cs typeface="Times New Roman"/>
              </a:rPr>
              <a:t>процесса детского сада. Повысился уровень познавательно-исследовательской деятельности и информированности родителей о проблеме экологического воспитания, с помощью консультации «Игры с пуговицами». В результате совместной творческой деятельности укрепились детско-родительские отношения.</a:t>
            </a:r>
            <a:endParaRPr lang="ru-RU" sz="1600" dirty="0" smtClean="0">
              <a:effectLst/>
              <a:latin typeface="Cambria"/>
              <a:ea typeface="Cambria"/>
              <a:cs typeface="Times New Roman"/>
            </a:endParaRPr>
          </a:p>
          <a:p>
            <a:pPr marL="90170" marR="25019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/>
                <a:ea typeface="Cambria"/>
                <a:cs typeface="Times New Roman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Воспитатели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 Апробировали новую технологию. Повысился уровень педагогической компетентности по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данной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проблеме. Пополнилась предметно-развивающая среда в группе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8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14356"/>
            <a:ext cx="78581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CC6600"/>
                </a:solidFill>
              </a:rPr>
              <a:t>Актуальность:</a:t>
            </a:r>
            <a:endParaRPr lang="ru-RU" sz="2400" u="sng" dirty="0">
              <a:solidFill>
                <a:srgbClr val="CC6600"/>
              </a:solidFill>
            </a:endParaRPr>
          </a:p>
          <a:p>
            <a:pPr algn="ctr"/>
            <a:endParaRPr lang="ru-RU" sz="2200" b="1" i="1" dirty="0" smtClean="0">
              <a:solidFill>
                <a:srgbClr val="FF6699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200" b="1" i="1" dirty="0" smtClean="0">
                <a:solidFill>
                  <a:srgbClr val="CC6600"/>
                </a:solidFill>
              </a:rPr>
              <a:t>Мы </a:t>
            </a:r>
            <a:r>
              <a:rPr lang="ru-RU" sz="2200" b="1" i="1" dirty="0">
                <a:solidFill>
                  <a:srgbClr val="CC6600"/>
                </a:solidFill>
              </a:rPr>
              <a:t>живем во время стремительных скоростей и высоких технологий. С каждым 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мы уже не обращаем внимания на предметы, которыми пользуемся изо дня в день. А жаль, ведь некоторые из них, порой даже самые обычные, таят в себе много интересного. </a:t>
            </a:r>
            <a:endParaRPr lang="ru-RU" sz="2200" dirty="0">
              <a:solidFill>
                <a:srgbClr val="CC6600"/>
              </a:solidFill>
            </a:endParaRPr>
          </a:p>
          <a:p>
            <a:r>
              <a:rPr lang="ru-RU" b="1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88828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543824" cy="583103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/>
              </a:rPr>
              <a:t>Цель проекта:  </a:t>
            </a:r>
            <a:r>
              <a:rPr lang="ru-RU" b="1" i="1" dirty="0">
                <a:solidFill>
                  <a:srgbClr val="002060"/>
                </a:solidFill>
                <a:latin typeface="Times New Roman"/>
              </a:rPr>
              <a:t>приобщение детей дошкольного возраста к основам исследовательской деятельности; расширение кругозора посредством познавательно-исследовательской деятельности; создание коллекций, мини-музея.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/>
              </a:rPr>
              <a:t>Задачи: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98475" algn="l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/>
              </a:rPr>
              <a:t>обогатить представления детей о роли пуговиц в жизни человека,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</a:rPr>
              <a:t>об </a:t>
            </a:r>
            <a:r>
              <a:rPr lang="ru-RU" b="1" i="1" dirty="0">
                <a:solidFill>
                  <a:srgbClr val="002060"/>
                </a:solidFill>
                <a:latin typeface="Times New Roman"/>
              </a:rPr>
              <a:t>их многообразии;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98475" algn="l"/>
              </a:tabLst>
            </a:pPr>
            <a:r>
              <a:rPr lang="ru-RU" b="1" i="1" dirty="0">
                <a:solidFill>
                  <a:srgbClr val="002060"/>
                </a:solidFill>
                <a:latin typeface="Times New Roman"/>
              </a:rPr>
              <a:t> формировать у детей стремление к поисково-познавательной деятельности;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98475" algn="l"/>
              </a:tabLst>
            </a:pPr>
            <a:r>
              <a:rPr lang="ru-RU" b="1" i="1" dirty="0">
                <a:solidFill>
                  <a:srgbClr val="002060"/>
                </a:solidFill>
                <a:latin typeface="Times New Roman"/>
              </a:rPr>
              <a:t> организовать совместную поисково-познавательную деятельность дошкольников, педагогов, родителей;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98475" algn="l"/>
              </a:tabLst>
            </a:pPr>
            <a:r>
              <a:rPr lang="ru-RU" b="1" i="1" dirty="0">
                <a:solidFill>
                  <a:srgbClr val="002060"/>
                </a:solidFill>
                <a:latin typeface="Times New Roman"/>
              </a:rPr>
              <a:t> развивать мыслительную активность и творческие способности;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98475" algn="l"/>
              </a:tabLst>
            </a:pPr>
            <a:r>
              <a:rPr lang="ru-RU" b="1" i="1" dirty="0">
                <a:solidFill>
                  <a:srgbClr val="002060"/>
                </a:solidFill>
                <a:latin typeface="Times New Roman"/>
              </a:rPr>
              <a:t> способствовать развитию коммуникативных навыков;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98475" algn="l"/>
              </a:tabLst>
            </a:pPr>
            <a:r>
              <a:rPr lang="ru-RU" b="1" i="1" dirty="0">
                <a:solidFill>
                  <a:srgbClr val="002060"/>
                </a:solidFill>
                <a:latin typeface="Times New Roman"/>
              </a:rPr>
              <a:t> обогащать сенсорный опыт детей;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98475" algn="l"/>
              </a:tabLst>
            </a:pPr>
            <a:r>
              <a:rPr lang="ru-RU" b="1" i="1" dirty="0">
                <a:solidFill>
                  <a:srgbClr val="002060"/>
                </a:solidFill>
                <a:latin typeface="Times New Roman"/>
              </a:rPr>
              <a:t> развивать мелкую моторику рук, тактильные ощущения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Cambria"/>
                <a:ea typeface="Cambria"/>
                <a:cs typeface="Times New Roman"/>
              </a:rPr>
              <a:t> </a:t>
            </a:r>
            <a:endParaRPr lang="ru-RU" sz="1400" dirty="0" smtClean="0">
              <a:effectLst/>
              <a:latin typeface="Cambria"/>
              <a:ea typeface="Cambria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356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929618" cy="5643602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Образовательная область: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«Познавательное развитие».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Интеграция образовательных областей: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«Речевое развитие», «Художественно – эстетическое развитие», «Физическое развитие», «Социально-коммуникативное развитие».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Тип проекта: </a:t>
            </a:r>
            <a:r>
              <a:rPr lang="ru-RU" sz="1600" b="1" i="1" dirty="0" err="1">
                <a:solidFill>
                  <a:srgbClr val="002060"/>
                </a:solidFill>
                <a:latin typeface="Times New Roman"/>
              </a:rPr>
              <a:t>исследовательско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 - творческий.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Срок реализации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: краткосрочный: с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</a:rPr>
              <a:t>01.12.2019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по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</a:rPr>
              <a:t>15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</a:rPr>
              <a:t>.02.2020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г.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Участники проекта: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коллектив детей второй младшей группы «Радуга»(3-4 лет), родители, воспитатель группы.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Автор проекта: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воспитатель: </a:t>
            </a:r>
            <a:r>
              <a:rPr lang="ru-RU" sz="1600" b="1" i="1" dirty="0" err="1">
                <a:solidFill>
                  <a:srgbClr val="002060"/>
                </a:solidFill>
                <a:latin typeface="Times New Roman"/>
              </a:rPr>
              <a:t>Сагадуева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 Фатима </a:t>
            </a:r>
            <a:r>
              <a:rPr lang="ru-RU" sz="1600" b="1" i="1" dirty="0" err="1">
                <a:solidFill>
                  <a:srgbClr val="002060"/>
                </a:solidFill>
                <a:latin typeface="Times New Roman"/>
              </a:rPr>
              <a:t>Арбиевна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  МБДОУ  Д/С № 11 «Нана»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Объект исследования: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пуговицы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Продукты проектной деятельности: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коллекция «Пуговицы»,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 консультативный материал для родителей «Игры с пуговицами»,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</a:rPr>
              <a:t> выставка семейного творчества «Подари пуговицам вторую жизнь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</a:rPr>
              <a:t>».</a:t>
            </a: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endParaRPr lang="ru-RU" sz="1600" b="1" i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endParaRPr lang="ru-RU" sz="1200" dirty="0" smtClean="0">
              <a:effectLst/>
              <a:latin typeface="Cambria"/>
              <a:ea typeface="Cambria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43446"/>
            <a:ext cx="236850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591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429684" cy="60722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rgbClr val="C00000"/>
                </a:solidFill>
                <a:latin typeface="Times New Roman"/>
                <a:cs typeface="Times New Roman"/>
              </a:rPr>
              <a:t>Подготовительный этап:</a:t>
            </a:r>
            <a:endParaRPr lang="ru-RU" sz="5600" dirty="0" smtClean="0">
              <a:effectLst/>
              <a:latin typeface="Cambria"/>
              <a:ea typeface="Cambria"/>
              <a:cs typeface="Times New Roman"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подбор и анализ информации по данной теме;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привлечение родителей к созданию РППС: пуговицы; коробочки, игра «Застегни пуговицу»;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создание и оформление  основы для коллекции «Пуговицы»;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подборка стихов про пуговицы; 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консультативный материал для родителей «Игры с пуговицами»;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планирование предстоящей деятельности, направленной на реализацию проекта.</a:t>
            </a:r>
            <a:endParaRPr lang="ru-RU" sz="5600" dirty="0" smtClean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Основной этап:</a:t>
            </a:r>
            <a:endParaRPr lang="ru-RU" sz="5600" dirty="0" smtClean="0">
              <a:effectLst/>
              <a:latin typeface="Cambria"/>
              <a:ea typeface="Cambria"/>
              <a:cs typeface="Times New Roman"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чтение стихов, загадок, сказок и пословиц о пуговице;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ООД «</a:t>
            </a:r>
            <a:r>
              <a:rPr lang="ru-RU" sz="5600" dirty="0" smtClean="0">
                <a:solidFill>
                  <a:srgbClr val="000000"/>
                </a:solidFill>
                <a:latin typeface="Times New Roman"/>
              </a:rPr>
              <a:t>Безопасность </a:t>
            </a:r>
            <a:r>
              <a:rPr lang="ru-RU" sz="5600" dirty="0">
                <a:solidFill>
                  <a:srgbClr val="000000"/>
                </a:solidFill>
                <a:latin typeface="Times New Roman"/>
              </a:rPr>
              <a:t>в быту»;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изготовление дидактических игр</a:t>
            </a:r>
            <a:r>
              <a:rPr lang="ru-RU" sz="5600" dirty="0" smtClean="0">
                <a:solidFill>
                  <a:srgbClr val="000000"/>
                </a:solidFill>
                <a:latin typeface="Times New Roman"/>
              </a:rPr>
              <a:t>;                                                                                     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сбор материалов для коллекции пуговиц и игровой деятельности;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рассматривание пуговиц; 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исследование и классификация пуговиц для коллекции;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экспериментирование с пуговицами;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совместная деятельность: пришивание пуговиц (дети подают пуговицу по определённому признаку);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выполнение творческих работ с использованием пуговиц;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аппликация «Красивая пуговичка»;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рисование «Пуговица». </a:t>
            </a:r>
            <a:endParaRPr lang="ru-RU" sz="5600" dirty="0" smtClean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rgbClr val="C00000"/>
                </a:solidFill>
                <a:latin typeface="Times New Roman"/>
                <a:cs typeface="Times New Roman"/>
              </a:rPr>
              <a:t>Заключительный этап:</a:t>
            </a:r>
            <a:endParaRPr lang="ru-RU" sz="5600" dirty="0" smtClean="0">
              <a:effectLst/>
              <a:latin typeface="Cambria"/>
              <a:ea typeface="Cambria"/>
              <a:cs typeface="Times New Roman"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консультация для родителей: «Игры с пуговицами».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оформление </a:t>
            </a:r>
            <a:r>
              <a:rPr lang="ru-RU" sz="5600" dirty="0" smtClean="0">
                <a:solidFill>
                  <a:srgbClr val="000000"/>
                </a:solidFill>
                <a:latin typeface="Times New Roman"/>
              </a:rPr>
              <a:t>папки-передвижки «Мир пуговки».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выставка семейных творческих работ «Подари вторую жизнь пуговице».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реализация ООД по безопасности в быту во второй младшей группе.</a:t>
            </a:r>
            <a:endParaRPr lang="ru-RU" sz="5600" dirty="0" smtClean="0">
              <a:effectLst/>
            </a:endParaRPr>
          </a:p>
          <a:p>
            <a:pPr lvl="0">
              <a:buFont typeface="Wingdings"/>
              <a:buChar char="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/>
              </a:rPr>
              <a:t> развлечение «Праздник пуговицы»</a:t>
            </a:r>
            <a:endParaRPr lang="ru-RU" sz="5600" dirty="0" smtClean="0">
              <a:effectLst/>
            </a:endParaRPr>
          </a:p>
          <a:p>
            <a:pPr marL="457200">
              <a:spcAft>
                <a:spcPts val="0"/>
              </a:spcAft>
              <a:buNone/>
            </a:pPr>
            <a:r>
              <a:rPr lang="ru-RU" sz="4400" dirty="0" smtClean="0">
                <a:effectLst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000240"/>
            <a:ext cx="1604467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325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Рисунок11.png"/>
          <p:cNvPicPr>
            <a:picLocks noGrp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3528" y="548680"/>
            <a:ext cx="8229600" cy="6963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268760"/>
            <a:ext cx="7848872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 Тонет-плавает»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Оборудование: пуговицы из разных материалов: деревянные, пластмассовые, тканевые, железные.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Тазик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водой.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 показать детям свойства материалов и их способность держаться на воде.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«Ломается - не ломается»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Оборудование: пуговицы из разных материалов: деревянные, пластмассовые, тканевые, железные.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 показать детям твёрдые и мягкие свойства пуговиц сделанных из дерева, пластмассы, ткани, железа.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«Лёгкая - тяжёлая»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Оборудование: пуговицы из разных материалов: деревянные, пластмассовые, тканевые, железные.</a:t>
            </a:r>
            <a:endParaRPr lang="ru-RU" sz="105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Цель: показать детям зависимость веса от материалов, из которых изготовлены пуговицы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88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1.png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8971" y="1"/>
            <a:ext cx="7806055" cy="785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1000108"/>
            <a:ext cx="7200800" cy="1364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« Тонет-плавает»</a:t>
            </a:r>
            <a:endParaRPr lang="ru-RU" sz="120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 показать детям свойства материалов и их способность держаться на воде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 smtClean="0">
              <a:effectLst/>
            </a:endParaRPr>
          </a:p>
          <a:p>
            <a:r>
              <a:rPr lang="ru-RU" sz="16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6" name="Рисунок 5" descr="C:\Users\index\Desktop\IMG-20200202-WA00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071678"/>
            <a:ext cx="6813400" cy="445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6524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index\Desktop\IMG-20200202-WA0053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5" cy="564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8289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1.png"/>
          <p:cNvPicPr/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4348" y="0"/>
            <a:ext cx="7715304" cy="792088"/>
          </a:xfrm>
          <a:prstGeom prst="rect">
            <a:avLst/>
          </a:prstGeom>
        </p:spPr>
      </p:pic>
      <p:pic>
        <p:nvPicPr>
          <p:cNvPr id="5" name="Объект 4" descr="C:\Users\index\Desktop\IMG-20200202-WA0056.jpg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2976" y="1928802"/>
            <a:ext cx="6487603" cy="454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714356"/>
            <a:ext cx="77768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«Ломается - не ломается»</a:t>
            </a:r>
            <a:endParaRPr lang="ru-RU" sz="140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Цель: показать детям  твёрдые и мягкие свойства пуговиц сделанных из дерева, пластмассы, ткани, железа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0575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495</TotalTime>
  <Words>530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Первую пуговицу застегнешь неправильно, то все остальные пойдут наперекосяк. -Прост, как пуговица.   -Завистнику кажется, что у другого золото блестит, а подойдет поближе - медная пуговица. (таджикская пословица)  - Вы можете стать архангелом или преступником, и никто не заметит этого.  Но если у Вас отсутствует пуговица - каждый  обратит на это внимание. (Э.М. Ремарк)  - Если встретишь на улице трубочиста, надо взять его за пуговицу и загадать желание – оно обязательно исполнится.                         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12</cp:revision>
  <dcterms:created xsi:type="dcterms:W3CDTF">2020-02-02T10:34:56Z</dcterms:created>
  <dcterms:modified xsi:type="dcterms:W3CDTF">2020-02-02T19:03:16Z</dcterms:modified>
</cp:coreProperties>
</file>